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8" r:id="rId6"/>
    <p:sldId id="259" r:id="rId7"/>
    <p:sldId id="260" r:id="rId8"/>
    <p:sldId id="261" r:id="rId9"/>
    <p:sldId id="263" r:id="rId10"/>
    <p:sldId id="264" r:id="rId11"/>
  </p:sldIdLst>
  <p:sldSz cx="18288000" cy="10287000"/>
  <p:notesSz cx="6858000" cy="9144000"/>
  <p:embeddedFontLst>
    <p:embeddedFont>
      <p:font typeface="Anton" panose="020F0502020204030204" pitchFamily="2" charset="0"/>
      <p:regular r:id="rId12"/>
    </p:embeddedFont>
    <p:embeddedFont>
      <p:font typeface="Raleway"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jpeg"/><Relationship Id="rId3" Type="http://schemas.openxmlformats.org/officeDocument/2006/relationships/image" Target="../media/image3.svg"/><Relationship Id="rId7" Type="http://schemas.openxmlformats.org/officeDocument/2006/relationships/image" Target="../media/image14.png"/><Relationship Id="rId12"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20.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3.svg"/><Relationship Id="rId7"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122591" y="1077887"/>
            <a:ext cx="9782585" cy="8229600"/>
            <a:chOff x="0" y="0"/>
            <a:chExt cx="13043447" cy="10972800"/>
          </a:xfrm>
        </p:grpSpPr>
        <p:sp>
          <p:nvSpPr>
            <p:cNvPr id="3" name="Freeform 3"/>
            <p:cNvSpPr/>
            <p:nvPr/>
          </p:nvSpPr>
          <p:spPr>
            <a:xfrm>
              <a:off x="0" y="0"/>
              <a:ext cx="13043408" cy="10972800"/>
            </a:xfrm>
            <a:custGeom>
              <a:avLst/>
              <a:gdLst/>
              <a:ahLst/>
              <a:cxnLst/>
              <a:rect l="l" t="t" r="r" b="b"/>
              <a:pathLst>
                <a:path w="13043408" h="10972800">
                  <a:moveTo>
                    <a:pt x="0" y="0"/>
                  </a:moveTo>
                  <a:lnTo>
                    <a:pt x="13043408" y="0"/>
                  </a:lnTo>
                  <a:lnTo>
                    <a:pt x="13043408" y="10972800"/>
                  </a:lnTo>
                  <a:lnTo>
                    <a:pt x="0" y="10972800"/>
                  </a:lnTo>
                  <a:lnTo>
                    <a:pt x="0" y="0"/>
                  </a:lnTo>
                  <a:close/>
                </a:path>
              </a:pathLst>
            </a:custGeom>
            <a:blipFill>
              <a:blip r:embed="rId2"/>
              <a:stretch>
                <a:fillRect t="-24" b="-24"/>
              </a:stretch>
            </a:blipFill>
          </p:spPr>
        </p:sp>
      </p:grpSp>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761254" y="1752077"/>
            <a:ext cx="10635360" cy="3209284"/>
            <a:chOff x="0" y="-304800"/>
            <a:chExt cx="14180478" cy="4279045"/>
          </a:xfrm>
        </p:grpSpPr>
        <p:sp>
          <p:nvSpPr>
            <p:cNvPr id="6" name="Freeform 6"/>
            <p:cNvSpPr/>
            <p:nvPr/>
          </p:nvSpPr>
          <p:spPr>
            <a:xfrm>
              <a:off x="173507" y="304800"/>
              <a:ext cx="14006971" cy="3669445"/>
            </a:xfrm>
            <a:custGeom>
              <a:avLst/>
              <a:gdLst/>
              <a:ahLst/>
              <a:cxnLst/>
              <a:rect l="l" t="t" r="r" b="b"/>
              <a:pathLst>
                <a:path w="14006971" h="3669445">
                  <a:moveTo>
                    <a:pt x="0" y="0"/>
                  </a:moveTo>
                  <a:lnTo>
                    <a:pt x="14006971" y="0"/>
                  </a:lnTo>
                  <a:lnTo>
                    <a:pt x="14006971" y="3669445"/>
                  </a:lnTo>
                  <a:lnTo>
                    <a:pt x="0" y="3669445"/>
                  </a:lnTo>
                  <a:close/>
                </a:path>
              </a:pathLst>
            </a:custGeom>
            <a:solidFill>
              <a:srgbClr val="000000">
                <a:alpha val="0"/>
              </a:srgbClr>
            </a:solidFill>
          </p:spPr>
          <p:txBody>
            <a:bodyPr/>
            <a:lstStyle/>
            <a:p>
              <a:endParaRPr lang="en-IN" dirty="0"/>
            </a:p>
          </p:txBody>
        </p:sp>
        <p:sp>
          <p:nvSpPr>
            <p:cNvPr id="7" name="TextBox 7"/>
            <p:cNvSpPr txBox="1"/>
            <p:nvPr/>
          </p:nvSpPr>
          <p:spPr>
            <a:xfrm>
              <a:off x="0" y="-304800"/>
              <a:ext cx="14006972" cy="3974245"/>
            </a:xfrm>
            <a:prstGeom prst="rect">
              <a:avLst/>
            </a:prstGeom>
          </p:spPr>
          <p:txBody>
            <a:bodyPr lIns="0" tIns="0" rIns="0" bIns="0" rtlCol="0" anchor="t"/>
            <a:lstStyle/>
            <a:p>
              <a:pPr algn="ctr">
                <a:lnSpc>
                  <a:spcPts val="22525"/>
                </a:lnSpc>
              </a:pPr>
              <a:r>
                <a:rPr lang="en-US" sz="16090" dirty="0">
                  <a:solidFill>
                    <a:srgbClr val="FFFFFF"/>
                  </a:solidFill>
                  <a:latin typeface="Anton"/>
                  <a:ea typeface="Anton"/>
                  <a:cs typeface="Anton"/>
                  <a:sym typeface="Anton"/>
                </a:rPr>
                <a:t>EDUWAVEA</a:t>
              </a:r>
            </a:p>
          </p:txBody>
        </p:sp>
      </p:grpSp>
      <p:grpSp>
        <p:nvGrpSpPr>
          <p:cNvPr id="8" name="Group 8"/>
          <p:cNvGrpSpPr/>
          <p:nvPr/>
        </p:nvGrpSpPr>
        <p:grpSpPr>
          <a:xfrm>
            <a:off x="6328938" y="4324567"/>
            <a:ext cx="5630123" cy="636794"/>
            <a:chOff x="0" y="0"/>
            <a:chExt cx="7506831" cy="849059"/>
          </a:xfrm>
        </p:grpSpPr>
        <p:sp>
          <p:nvSpPr>
            <p:cNvPr id="9" name="Freeform 9"/>
            <p:cNvSpPr/>
            <p:nvPr/>
          </p:nvSpPr>
          <p:spPr>
            <a:xfrm>
              <a:off x="0" y="0"/>
              <a:ext cx="7506831" cy="849059"/>
            </a:xfrm>
            <a:custGeom>
              <a:avLst/>
              <a:gdLst/>
              <a:ahLst/>
              <a:cxnLst/>
              <a:rect l="l" t="t" r="r" b="b"/>
              <a:pathLst>
                <a:path w="7506831" h="849059">
                  <a:moveTo>
                    <a:pt x="0" y="0"/>
                  </a:moveTo>
                  <a:lnTo>
                    <a:pt x="7506831" y="0"/>
                  </a:lnTo>
                  <a:lnTo>
                    <a:pt x="7506831" y="849059"/>
                  </a:lnTo>
                  <a:lnTo>
                    <a:pt x="0" y="849059"/>
                  </a:lnTo>
                  <a:close/>
                </a:path>
              </a:pathLst>
            </a:custGeom>
            <a:solidFill>
              <a:srgbClr val="000000">
                <a:alpha val="0"/>
              </a:srgbClr>
            </a:solidFill>
          </p:spPr>
        </p:sp>
        <p:sp>
          <p:nvSpPr>
            <p:cNvPr id="10" name="TextBox 10"/>
            <p:cNvSpPr txBox="1"/>
            <p:nvPr/>
          </p:nvSpPr>
          <p:spPr>
            <a:xfrm>
              <a:off x="0" y="-85725"/>
              <a:ext cx="7506831" cy="934784"/>
            </a:xfrm>
            <a:prstGeom prst="rect">
              <a:avLst/>
            </a:prstGeom>
          </p:spPr>
          <p:txBody>
            <a:bodyPr lIns="0" tIns="0" rIns="0" bIns="0" rtlCol="0" anchor="t"/>
            <a:lstStyle/>
            <a:p>
              <a:pPr algn="ctr">
                <a:lnSpc>
                  <a:spcPts val="5124"/>
                </a:lnSpc>
              </a:pPr>
              <a:endParaRPr lang="en-US" sz="3659" spc="1972" dirty="0">
                <a:solidFill>
                  <a:srgbClr val="FFFFFF"/>
                </a:solidFill>
                <a:latin typeface="Raleway"/>
                <a:ea typeface="Raleway"/>
                <a:cs typeface="Raleway"/>
                <a:sym typeface="Raleway"/>
              </a:endParaRPr>
            </a:p>
          </p:txBody>
        </p:sp>
      </p:grpSp>
      <p:grpSp>
        <p:nvGrpSpPr>
          <p:cNvPr id="11" name="Group 11"/>
          <p:cNvGrpSpPr/>
          <p:nvPr/>
        </p:nvGrpSpPr>
        <p:grpSpPr>
          <a:xfrm>
            <a:off x="1466773" y="9030085"/>
            <a:ext cx="1323748" cy="418331"/>
            <a:chOff x="0" y="0"/>
            <a:chExt cx="1764997" cy="557775"/>
          </a:xfrm>
        </p:grpSpPr>
        <p:sp>
          <p:nvSpPr>
            <p:cNvPr id="12" name="Freeform 12"/>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13" name="TextBox 13"/>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01/10</a:t>
              </a:r>
            </a:p>
          </p:txBody>
        </p:sp>
      </p:grpSp>
      <p:sp>
        <p:nvSpPr>
          <p:cNvPr id="14" name="Freeform 16">
            <a:extLst>
              <a:ext uri="{FF2B5EF4-FFF2-40B4-BE49-F238E27FC236}">
                <a16:creationId xmlns:a16="http://schemas.microsoft.com/office/drawing/2014/main" id="{DDF7304D-38C6-C177-EB11-73AFBAB7286B}"/>
              </a:ext>
            </a:extLst>
          </p:cNvPr>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5">
              <a:alphaModFix amt="15000"/>
            </a:blip>
            <a:stretch>
              <a:fillRect/>
            </a:stretch>
          </a:blipFill>
        </p:spPr>
      </p:sp>
      <p:sp>
        <p:nvSpPr>
          <p:cNvPr id="15" name="TextBox 14">
            <a:extLst>
              <a:ext uri="{FF2B5EF4-FFF2-40B4-BE49-F238E27FC236}">
                <a16:creationId xmlns:a16="http://schemas.microsoft.com/office/drawing/2014/main" id="{F888ED7D-5ACE-C3BC-5267-9FA01CE5DEF9}"/>
              </a:ext>
            </a:extLst>
          </p:cNvPr>
          <p:cNvSpPr txBox="1"/>
          <p:nvPr/>
        </p:nvSpPr>
        <p:spPr>
          <a:xfrm>
            <a:off x="4343400" y="5628551"/>
            <a:ext cx="9561747" cy="2246769"/>
          </a:xfrm>
          <a:prstGeom prst="rect">
            <a:avLst/>
          </a:prstGeom>
          <a:noFill/>
        </p:spPr>
        <p:txBody>
          <a:bodyPr wrap="square" rtlCol="0">
            <a:spAutoFit/>
          </a:bodyPr>
          <a:lstStyle/>
          <a:p>
            <a:r>
              <a:rPr lang="en-US" sz="2000" dirty="0">
                <a:solidFill>
                  <a:schemeClr val="bg1"/>
                </a:solidFill>
                <a:latin typeface="Raleway" pitchFamily="2" charset="0"/>
              </a:rPr>
              <a:t>Problem Statement : </a:t>
            </a:r>
          </a:p>
          <a:p>
            <a:r>
              <a:rPr lang="en-US" sz="2000" dirty="0">
                <a:solidFill>
                  <a:schemeClr val="bg1"/>
                </a:solidFill>
                <a:latin typeface="Raleway" pitchFamily="2" charset="0"/>
              </a:rPr>
              <a:t>Traditional online meetings lack natural interaction, making collaboration unproductive and failing to replicate in-person communication. Our solution is to develop an AI-powered 3D virtual meeting environment with real-time interactions, natural avatars, and intelligent collaboration tools. This immersive workspace boosts engagement and productivity, seamlessly bridging physical and digital meetings—all without the need for any hardware.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18701" y="329235"/>
            <a:ext cx="11543499" cy="2119101"/>
            <a:chOff x="0" y="0"/>
            <a:chExt cx="15391332" cy="2825468"/>
          </a:xfrm>
        </p:grpSpPr>
        <p:sp>
          <p:nvSpPr>
            <p:cNvPr id="4" name="Freeform 4"/>
            <p:cNvSpPr/>
            <p:nvPr/>
          </p:nvSpPr>
          <p:spPr>
            <a:xfrm>
              <a:off x="0" y="0"/>
              <a:ext cx="15391385" cy="2825496"/>
            </a:xfrm>
            <a:custGeom>
              <a:avLst/>
              <a:gdLst/>
              <a:ahLst/>
              <a:cxnLst/>
              <a:rect l="l" t="t" r="r" b="b"/>
              <a:pathLst>
                <a:path w="15391385" h="2825496">
                  <a:moveTo>
                    <a:pt x="0" y="0"/>
                  </a:moveTo>
                  <a:lnTo>
                    <a:pt x="15391385" y="0"/>
                  </a:lnTo>
                  <a:lnTo>
                    <a:pt x="15391385" y="2825496"/>
                  </a:lnTo>
                  <a:lnTo>
                    <a:pt x="0" y="2825496"/>
                  </a:lnTo>
                  <a:lnTo>
                    <a:pt x="0" y="0"/>
                  </a:lnTo>
                  <a:close/>
                </a:path>
              </a:pathLst>
            </a:custGeom>
            <a:blipFill>
              <a:blip r:embed="rId4"/>
              <a:stretch>
                <a:fillRect l="-200" r="-200"/>
              </a:stretch>
            </a:blipFill>
          </p:spPr>
        </p:sp>
      </p:grpSp>
      <p:grpSp>
        <p:nvGrpSpPr>
          <p:cNvPr id="5" name="Group 5"/>
          <p:cNvGrpSpPr/>
          <p:nvPr/>
        </p:nvGrpSpPr>
        <p:grpSpPr>
          <a:xfrm>
            <a:off x="292928" y="3009900"/>
            <a:ext cx="1471528" cy="1454974"/>
            <a:chOff x="0" y="0"/>
            <a:chExt cx="1962037" cy="1939965"/>
          </a:xfrm>
        </p:grpSpPr>
        <p:sp>
          <p:nvSpPr>
            <p:cNvPr id="6" name="Freeform 6"/>
            <p:cNvSpPr/>
            <p:nvPr/>
          </p:nvSpPr>
          <p:spPr>
            <a:xfrm>
              <a:off x="0" y="0"/>
              <a:ext cx="1962023" cy="1939925"/>
            </a:xfrm>
            <a:custGeom>
              <a:avLst/>
              <a:gdLst/>
              <a:ahLst/>
              <a:cxnLst/>
              <a:rect l="l" t="t" r="r" b="b"/>
              <a:pathLst>
                <a:path w="1962023" h="1939925">
                  <a:moveTo>
                    <a:pt x="0" y="0"/>
                  </a:moveTo>
                  <a:lnTo>
                    <a:pt x="1962023" y="0"/>
                  </a:lnTo>
                  <a:lnTo>
                    <a:pt x="1962023" y="1939925"/>
                  </a:lnTo>
                  <a:lnTo>
                    <a:pt x="0" y="1939925"/>
                  </a:lnTo>
                  <a:lnTo>
                    <a:pt x="0" y="0"/>
                  </a:lnTo>
                  <a:close/>
                </a:path>
              </a:pathLst>
            </a:custGeom>
            <a:blipFill>
              <a:blip r:embed="rId5">
                <a:alphaModFix amt="29000"/>
              </a:blip>
              <a:stretch>
                <a:fillRect t="-6" b="-9"/>
              </a:stretch>
            </a:blipFill>
          </p:spPr>
        </p:sp>
      </p:grpSp>
      <p:grpSp>
        <p:nvGrpSpPr>
          <p:cNvPr id="7" name="Group 7"/>
          <p:cNvGrpSpPr/>
          <p:nvPr/>
        </p:nvGrpSpPr>
        <p:grpSpPr>
          <a:xfrm>
            <a:off x="4300907" y="1085850"/>
            <a:ext cx="10132737" cy="969295"/>
            <a:chOff x="0" y="0"/>
            <a:chExt cx="13510316" cy="1292393"/>
          </a:xfrm>
        </p:grpSpPr>
        <p:sp>
          <p:nvSpPr>
            <p:cNvPr id="8" name="Freeform 8"/>
            <p:cNvSpPr/>
            <p:nvPr/>
          </p:nvSpPr>
          <p:spPr>
            <a:xfrm>
              <a:off x="0" y="0"/>
              <a:ext cx="13510316" cy="1292393"/>
            </a:xfrm>
            <a:custGeom>
              <a:avLst/>
              <a:gdLst/>
              <a:ahLst/>
              <a:cxnLst/>
              <a:rect l="l" t="t" r="r" b="b"/>
              <a:pathLst>
                <a:path w="13510316" h="1292393">
                  <a:moveTo>
                    <a:pt x="0" y="0"/>
                  </a:moveTo>
                  <a:lnTo>
                    <a:pt x="13510316" y="0"/>
                  </a:lnTo>
                  <a:lnTo>
                    <a:pt x="13510316" y="1292393"/>
                  </a:lnTo>
                  <a:lnTo>
                    <a:pt x="0" y="1292393"/>
                  </a:lnTo>
                  <a:close/>
                </a:path>
              </a:pathLst>
            </a:custGeom>
            <a:solidFill>
              <a:srgbClr val="000000">
                <a:alpha val="0"/>
              </a:srgbClr>
            </a:solidFill>
          </p:spPr>
        </p:sp>
        <p:sp>
          <p:nvSpPr>
            <p:cNvPr id="9" name="TextBox 9"/>
            <p:cNvSpPr txBox="1"/>
            <p:nvPr/>
          </p:nvSpPr>
          <p:spPr>
            <a:xfrm>
              <a:off x="0" y="76200"/>
              <a:ext cx="13510316" cy="1216193"/>
            </a:xfrm>
            <a:prstGeom prst="rect">
              <a:avLst/>
            </a:prstGeom>
          </p:spPr>
          <p:txBody>
            <a:bodyPr lIns="0" tIns="0" rIns="0" bIns="0" rtlCol="0" anchor="t"/>
            <a:lstStyle/>
            <a:p>
              <a:pPr algn="ctr">
                <a:lnSpc>
                  <a:spcPts val="7485"/>
                </a:lnSpc>
              </a:pPr>
              <a:r>
                <a:rPr lang="en-US" sz="6867" dirty="0">
                  <a:solidFill>
                    <a:srgbClr val="FFFFFF"/>
                  </a:solidFill>
                  <a:latin typeface="Anton"/>
                  <a:ea typeface="Anton"/>
                  <a:cs typeface="Anton"/>
                  <a:sym typeface="Anton"/>
                </a:rPr>
                <a:t> INTRODUCTION </a:t>
              </a:r>
            </a:p>
          </p:txBody>
        </p:sp>
      </p:grpSp>
      <p:grpSp>
        <p:nvGrpSpPr>
          <p:cNvPr id="10" name="Group 10"/>
          <p:cNvGrpSpPr/>
          <p:nvPr/>
        </p:nvGrpSpPr>
        <p:grpSpPr>
          <a:xfrm>
            <a:off x="14380085" y="1268003"/>
            <a:ext cx="1471528" cy="1454974"/>
            <a:chOff x="0" y="0"/>
            <a:chExt cx="1962037" cy="1939965"/>
          </a:xfrm>
        </p:grpSpPr>
        <p:sp>
          <p:nvSpPr>
            <p:cNvPr id="11" name="Freeform 11"/>
            <p:cNvSpPr/>
            <p:nvPr/>
          </p:nvSpPr>
          <p:spPr>
            <a:xfrm>
              <a:off x="0" y="0"/>
              <a:ext cx="1962023" cy="1939925"/>
            </a:xfrm>
            <a:custGeom>
              <a:avLst/>
              <a:gdLst/>
              <a:ahLst/>
              <a:cxnLst/>
              <a:rect l="l" t="t" r="r" b="b"/>
              <a:pathLst>
                <a:path w="1962023" h="1939925">
                  <a:moveTo>
                    <a:pt x="0" y="0"/>
                  </a:moveTo>
                  <a:lnTo>
                    <a:pt x="1962023" y="0"/>
                  </a:lnTo>
                  <a:lnTo>
                    <a:pt x="1962023" y="1939925"/>
                  </a:lnTo>
                  <a:lnTo>
                    <a:pt x="0" y="1939925"/>
                  </a:lnTo>
                  <a:lnTo>
                    <a:pt x="0" y="0"/>
                  </a:lnTo>
                  <a:close/>
                </a:path>
              </a:pathLst>
            </a:custGeom>
            <a:blipFill>
              <a:blip r:embed="rId5">
                <a:alphaModFix amt="29000"/>
              </a:blip>
              <a:stretch>
                <a:fillRect t="-6" b="-9"/>
              </a:stretch>
            </a:blipFill>
          </p:spPr>
        </p:sp>
      </p:grpSp>
      <p:grpSp>
        <p:nvGrpSpPr>
          <p:cNvPr id="12" name="Group 12"/>
          <p:cNvGrpSpPr/>
          <p:nvPr/>
        </p:nvGrpSpPr>
        <p:grpSpPr>
          <a:xfrm>
            <a:off x="15344434" y="5683897"/>
            <a:ext cx="3829732" cy="3829732"/>
            <a:chOff x="0" y="0"/>
            <a:chExt cx="5106309" cy="5106309"/>
          </a:xfrm>
        </p:grpSpPr>
        <p:sp>
          <p:nvSpPr>
            <p:cNvPr id="13" name="Freeform 13"/>
            <p:cNvSpPr/>
            <p:nvPr/>
          </p:nvSpPr>
          <p:spPr>
            <a:xfrm>
              <a:off x="0" y="0"/>
              <a:ext cx="5106289" cy="5106289"/>
            </a:xfrm>
            <a:custGeom>
              <a:avLst/>
              <a:gdLst/>
              <a:ahLst/>
              <a:cxnLst/>
              <a:rect l="l" t="t" r="r" b="b"/>
              <a:pathLst>
                <a:path w="5106289" h="5106289">
                  <a:moveTo>
                    <a:pt x="0" y="0"/>
                  </a:moveTo>
                  <a:lnTo>
                    <a:pt x="5106289" y="0"/>
                  </a:lnTo>
                  <a:lnTo>
                    <a:pt x="5106289" y="5106289"/>
                  </a:lnTo>
                  <a:lnTo>
                    <a:pt x="0" y="5106289"/>
                  </a:lnTo>
                  <a:lnTo>
                    <a:pt x="0" y="0"/>
                  </a:lnTo>
                  <a:close/>
                </a:path>
              </a:pathLst>
            </a:custGeom>
            <a:blipFill>
              <a:blip r:embed="rId6"/>
              <a:stretch>
                <a:fillRect t="-62" b="-62"/>
              </a:stretch>
            </a:blipFill>
          </p:spPr>
        </p:sp>
      </p:grpSp>
      <p:grpSp>
        <p:nvGrpSpPr>
          <p:cNvPr id="14" name="Group 14"/>
          <p:cNvGrpSpPr/>
          <p:nvPr/>
        </p:nvGrpSpPr>
        <p:grpSpPr>
          <a:xfrm>
            <a:off x="1466773" y="9030085"/>
            <a:ext cx="1323748" cy="418331"/>
            <a:chOff x="0" y="0"/>
            <a:chExt cx="1764997" cy="557775"/>
          </a:xfrm>
        </p:grpSpPr>
        <p:sp>
          <p:nvSpPr>
            <p:cNvPr id="15" name="Freeform 15"/>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16" name="TextBox 16"/>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03/10</a:t>
              </a:r>
            </a:p>
          </p:txBody>
        </p:sp>
      </p:grpSp>
      <p:grpSp>
        <p:nvGrpSpPr>
          <p:cNvPr id="17" name="Group 17"/>
          <p:cNvGrpSpPr/>
          <p:nvPr/>
        </p:nvGrpSpPr>
        <p:grpSpPr>
          <a:xfrm>
            <a:off x="-886166" y="1940108"/>
            <a:ext cx="3829732" cy="3829732"/>
            <a:chOff x="0" y="0"/>
            <a:chExt cx="5106309" cy="5106309"/>
          </a:xfrm>
        </p:grpSpPr>
        <p:sp>
          <p:nvSpPr>
            <p:cNvPr id="18" name="Freeform 18"/>
            <p:cNvSpPr/>
            <p:nvPr/>
          </p:nvSpPr>
          <p:spPr>
            <a:xfrm>
              <a:off x="0" y="0"/>
              <a:ext cx="5106289" cy="5106289"/>
            </a:xfrm>
            <a:custGeom>
              <a:avLst/>
              <a:gdLst/>
              <a:ahLst/>
              <a:cxnLst/>
              <a:rect l="l" t="t" r="r" b="b"/>
              <a:pathLst>
                <a:path w="5106289" h="5106289">
                  <a:moveTo>
                    <a:pt x="0" y="0"/>
                  </a:moveTo>
                  <a:lnTo>
                    <a:pt x="5106289" y="0"/>
                  </a:lnTo>
                  <a:lnTo>
                    <a:pt x="5106289" y="5106289"/>
                  </a:lnTo>
                  <a:lnTo>
                    <a:pt x="0" y="5106289"/>
                  </a:lnTo>
                  <a:lnTo>
                    <a:pt x="0" y="0"/>
                  </a:lnTo>
                  <a:close/>
                </a:path>
              </a:pathLst>
            </a:custGeom>
            <a:blipFill>
              <a:blip r:embed="rId6"/>
              <a:stretch>
                <a:fillRect t="-62" b="-62"/>
              </a:stretch>
            </a:blipFill>
          </p:spPr>
        </p:sp>
      </p:grpSp>
      <p:grpSp>
        <p:nvGrpSpPr>
          <p:cNvPr id="19" name="Group 19"/>
          <p:cNvGrpSpPr/>
          <p:nvPr/>
        </p:nvGrpSpPr>
        <p:grpSpPr>
          <a:xfrm>
            <a:off x="2028182" y="3568020"/>
            <a:ext cx="13947257" cy="4673395"/>
            <a:chOff x="0" y="0"/>
            <a:chExt cx="18596343" cy="6231193"/>
          </a:xfrm>
        </p:grpSpPr>
        <p:sp>
          <p:nvSpPr>
            <p:cNvPr id="20" name="Freeform 20"/>
            <p:cNvSpPr/>
            <p:nvPr/>
          </p:nvSpPr>
          <p:spPr>
            <a:xfrm>
              <a:off x="0" y="0"/>
              <a:ext cx="18596342" cy="6231193"/>
            </a:xfrm>
            <a:custGeom>
              <a:avLst/>
              <a:gdLst/>
              <a:ahLst/>
              <a:cxnLst/>
              <a:rect l="l" t="t" r="r" b="b"/>
              <a:pathLst>
                <a:path w="18596342" h="6231193">
                  <a:moveTo>
                    <a:pt x="0" y="0"/>
                  </a:moveTo>
                  <a:lnTo>
                    <a:pt x="18596342" y="0"/>
                  </a:lnTo>
                  <a:lnTo>
                    <a:pt x="18596342" y="6231193"/>
                  </a:lnTo>
                  <a:lnTo>
                    <a:pt x="0" y="6231193"/>
                  </a:lnTo>
                  <a:close/>
                </a:path>
              </a:pathLst>
            </a:custGeom>
            <a:solidFill>
              <a:srgbClr val="000000">
                <a:alpha val="0"/>
              </a:srgbClr>
            </a:solidFill>
          </p:spPr>
        </p:sp>
        <p:sp>
          <p:nvSpPr>
            <p:cNvPr id="21" name="TextBox 21"/>
            <p:cNvSpPr txBox="1"/>
            <p:nvPr/>
          </p:nvSpPr>
          <p:spPr>
            <a:xfrm>
              <a:off x="0" y="-76200"/>
              <a:ext cx="18596343" cy="6307393"/>
            </a:xfrm>
            <a:prstGeom prst="rect">
              <a:avLst/>
            </a:prstGeom>
          </p:spPr>
          <p:txBody>
            <a:bodyPr lIns="0" tIns="0" rIns="0" bIns="0" rtlCol="0" anchor="t"/>
            <a:lstStyle/>
            <a:p>
              <a:pPr algn="ctr">
                <a:lnSpc>
                  <a:spcPts val="4640"/>
                </a:lnSpc>
              </a:pPr>
              <a:r>
                <a:rPr lang="en-US" sz="3314" dirty="0">
                  <a:solidFill>
                    <a:srgbClr val="FFFFFF"/>
                  </a:solidFill>
                  <a:latin typeface="Raleway"/>
                  <a:ea typeface="Raleway"/>
                  <a:cs typeface="Raleway"/>
                  <a:sym typeface="Raleway"/>
                </a:rPr>
                <a:t>Online meetings often feel distant and bored, making natural interaction difficult. Our project solves this by creating an immersive virtual meeting space inspired by the metaverse, where users join as avatars. They can use a regular screen for accessibility. This flexibility bridges the gap between virtual and real-world meetings. With a simple yet powerful design and interactive features, our platform enhances engagement, making online collaboration more natural and effective—bringing the future of digital communication closer to reality.</a:t>
              </a:r>
            </a:p>
          </p:txBody>
        </p:sp>
      </p:grpSp>
      <p:sp>
        <p:nvSpPr>
          <p:cNvPr id="22" name="Freeform 22"/>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7">
              <a:alphaModFix amt="15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35947" y="5658336"/>
            <a:ext cx="4929188" cy="4923026"/>
            <a:chOff x="0" y="0"/>
            <a:chExt cx="6572251" cy="6564035"/>
          </a:xfrm>
        </p:grpSpPr>
        <p:sp>
          <p:nvSpPr>
            <p:cNvPr id="4" name="Freeform 4"/>
            <p:cNvSpPr/>
            <p:nvPr/>
          </p:nvSpPr>
          <p:spPr>
            <a:xfrm>
              <a:off x="0" y="0"/>
              <a:ext cx="6572250" cy="6563995"/>
            </a:xfrm>
            <a:custGeom>
              <a:avLst/>
              <a:gdLst/>
              <a:ahLst/>
              <a:cxnLst/>
              <a:rect l="l" t="t" r="r" b="b"/>
              <a:pathLst>
                <a:path w="6572250" h="6563995">
                  <a:moveTo>
                    <a:pt x="0" y="0"/>
                  </a:moveTo>
                  <a:lnTo>
                    <a:pt x="6572250" y="0"/>
                  </a:lnTo>
                  <a:lnTo>
                    <a:pt x="6572250" y="6563995"/>
                  </a:lnTo>
                  <a:lnTo>
                    <a:pt x="0" y="6563995"/>
                  </a:lnTo>
                  <a:lnTo>
                    <a:pt x="0" y="0"/>
                  </a:lnTo>
                  <a:close/>
                </a:path>
              </a:pathLst>
            </a:custGeom>
            <a:blipFill>
              <a:blip r:embed="rId4"/>
              <a:stretch>
                <a:fillRect l="-2" r="-2"/>
              </a:stretch>
            </a:blipFill>
          </p:spPr>
        </p:sp>
      </p:grpSp>
      <p:sp>
        <p:nvSpPr>
          <p:cNvPr id="5" name="Freeform 5"/>
          <p:cNvSpPr/>
          <p:nvPr/>
        </p:nvSpPr>
        <p:spPr>
          <a:xfrm>
            <a:off x="7503516" y="1456890"/>
            <a:ext cx="10260066" cy="5932183"/>
          </a:xfrm>
          <a:custGeom>
            <a:avLst/>
            <a:gdLst/>
            <a:ahLst/>
            <a:cxnLst/>
            <a:rect l="l" t="t" r="r" b="b"/>
            <a:pathLst>
              <a:path w="10260066" h="5932183">
                <a:moveTo>
                  <a:pt x="0" y="0"/>
                </a:moveTo>
                <a:lnTo>
                  <a:pt x="10260066" y="0"/>
                </a:lnTo>
                <a:lnTo>
                  <a:pt x="10260066" y="5932183"/>
                </a:lnTo>
                <a:lnTo>
                  <a:pt x="0" y="5932183"/>
                </a:lnTo>
                <a:lnTo>
                  <a:pt x="0" y="0"/>
                </a:lnTo>
                <a:close/>
              </a:path>
            </a:pathLst>
          </a:custGeom>
          <a:blipFill>
            <a:blip r:embed="rId5">
              <a:extLst>
                <a:ext uri="{96DAC541-7B7A-43D3-8B79-37D633B846F1}">
                  <asvg:svgBlip xmlns:asvg="http://schemas.microsoft.com/office/drawing/2016/SVG/main" r:embed="rId6"/>
                </a:ext>
              </a:extLst>
            </a:blip>
            <a:stretch>
              <a:fillRect t="-57" b="-57"/>
            </a:stretch>
          </a:blipFill>
        </p:spPr>
      </p:sp>
      <p:grpSp>
        <p:nvGrpSpPr>
          <p:cNvPr id="6" name="Group 6"/>
          <p:cNvGrpSpPr/>
          <p:nvPr/>
        </p:nvGrpSpPr>
        <p:grpSpPr>
          <a:xfrm>
            <a:off x="1466773" y="9030085"/>
            <a:ext cx="1323748" cy="418331"/>
            <a:chOff x="0" y="0"/>
            <a:chExt cx="1764997" cy="557775"/>
          </a:xfrm>
        </p:grpSpPr>
        <p:sp>
          <p:nvSpPr>
            <p:cNvPr id="7" name="Freeform 7"/>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8" name="TextBox 8"/>
            <p:cNvSpPr txBox="1"/>
            <p:nvPr/>
          </p:nvSpPr>
          <p:spPr>
            <a:xfrm>
              <a:off x="0" y="-38100"/>
              <a:ext cx="1764997" cy="595875"/>
            </a:xfrm>
            <a:prstGeom prst="rect">
              <a:avLst/>
            </a:prstGeom>
          </p:spPr>
          <p:txBody>
            <a:bodyPr lIns="0" tIns="0" rIns="0" bIns="0" rtlCol="0" anchor="t"/>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pPr>
              <a:r>
                <a:rPr lang="en-US" sz="1166" spc="628" dirty="0">
                  <a:solidFill>
                    <a:srgbClr val="FFFFFF"/>
                  </a:solidFill>
                  <a:latin typeface="Raleway"/>
                  <a:ea typeface="Raleway"/>
                  <a:cs typeface="Raleway"/>
                  <a:sym typeface="Raleway"/>
                </a:rPr>
                <a:t>04/10</a:t>
              </a:r>
            </a:p>
          </p:txBody>
        </p:sp>
      </p:grpSp>
      <p:grpSp>
        <p:nvGrpSpPr>
          <p:cNvPr id="9" name="Group 9"/>
          <p:cNvGrpSpPr/>
          <p:nvPr/>
        </p:nvGrpSpPr>
        <p:grpSpPr>
          <a:xfrm>
            <a:off x="381000" y="1419890"/>
            <a:ext cx="7244016" cy="5123892"/>
            <a:chOff x="0" y="0"/>
            <a:chExt cx="9658688" cy="6831856"/>
          </a:xfrm>
        </p:grpSpPr>
        <p:sp>
          <p:nvSpPr>
            <p:cNvPr id="10" name="Freeform 10"/>
            <p:cNvSpPr/>
            <p:nvPr/>
          </p:nvSpPr>
          <p:spPr>
            <a:xfrm>
              <a:off x="0" y="0"/>
              <a:ext cx="9658688" cy="6831856"/>
            </a:xfrm>
            <a:custGeom>
              <a:avLst/>
              <a:gdLst/>
              <a:ahLst/>
              <a:cxnLst/>
              <a:rect l="l" t="t" r="r" b="b"/>
              <a:pathLst>
                <a:path w="9658688" h="6831856">
                  <a:moveTo>
                    <a:pt x="0" y="0"/>
                  </a:moveTo>
                  <a:lnTo>
                    <a:pt x="9658688" y="0"/>
                  </a:lnTo>
                  <a:lnTo>
                    <a:pt x="9658688" y="6831856"/>
                  </a:lnTo>
                  <a:lnTo>
                    <a:pt x="0" y="6831856"/>
                  </a:lnTo>
                  <a:close/>
                </a:path>
              </a:pathLst>
            </a:custGeom>
            <a:solidFill>
              <a:srgbClr val="000000">
                <a:alpha val="0"/>
              </a:srgbClr>
            </a:solidFill>
          </p:spPr>
        </p:sp>
        <p:sp>
          <p:nvSpPr>
            <p:cNvPr id="11" name="TextBox 11"/>
            <p:cNvSpPr txBox="1"/>
            <p:nvPr/>
          </p:nvSpPr>
          <p:spPr>
            <a:xfrm>
              <a:off x="0" y="95250"/>
              <a:ext cx="9658688" cy="6736606"/>
            </a:xfrm>
            <a:prstGeom prst="rect">
              <a:avLst/>
            </a:prstGeom>
          </p:spPr>
          <p:txBody>
            <a:bodyPr lIns="0" tIns="0" rIns="0" bIns="0" rtlCol="0" anchor="t"/>
            <a:lstStyle/>
            <a:p>
              <a:pPr algn="l">
                <a:lnSpc>
                  <a:spcPts val="10032"/>
                </a:lnSpc>
              </a:pPr>
              <a:r>
                <a:rPr lang="en-US" sz="9204" dirty="0">
                  <a:solidFill>
                    <a:srgbClr val="FFFFFF"/>
                  </a:solidFill>
                  <a:latin typeface="Anton"/>
                  <a:ea typeface="Anton"/>
                  <a:cs typeface="Anton"/>
                  <a:sym typeface="Anton"/>
                </a:rPr>
                <a:t>FEATURES</a:t>
              </a:r>
            </a:p>
            <a:p>
              <a:pPr algn="l">
                <a:lnSpc>
                  <a:spcPts val="10032"/>
                </a:lnSpc>
              </a:pPr>
              <a:r>
                <a:rPr lang="en-US" sz="9204" dirty="0">
                  <a:solidFill>
                    <a:srgbClr val="FFFFFF"/>
                  </a:solidFill>
                  <a:latin typeface="Anton"/>
                  <a:ea typeface="Anton"/>
                  <a:cs typeface="Anton"/>
                  <a:sym typeface="Anton"/>
                </a:rPr>
                <a:t>   AND</a:t>
              </a:r>
            </a:p>
            <a:p>
              <a:pPr algn="l">
                <a:lnSpc>
                  <a:spcPts val="10032"/>
                </a:lnSpc>
              </a:pPr>
              <a:r>
                <a:rPr lang="en-US" sz="9204" dirty="0">
                  <a:solidFill>
                    <a:srgbClr val="FFFFFF"/>
                  </a:solidFill>
                  <a:latin typeface="Anton"/>
                  <a:ea typeface="Anton"/>
                  <a:cs typeface="Anton"/>
                  <a:sym typeface="Anton"/>
                </a:rPr>
                <a:t>FUNCTIONALITIES</a:t>
              </a:r>
            </a:p>
            <a:p>
              <a:pPr algn="l">
                <a:lnSpc>
                  <a:spcPts val="10032"/>
                </a:lnSpc>
              </a:pPr>
              <a:endParaRPr lang="en-US" sz="9204" dirty="0">
                <a:solidFill>
                  <a:srgbClr val="FFFFFF"/>
                </a:solidFill>
                <a:latin typeface="Anton"/>
                <a:ea typeface="Anton"/>
                <a:cs typeface="Anton"/>
                <a:sym typeface="Anton"/>
              </a:endParaRPr>
            </a:p>
          </p:txBody>
        </p:sp>
      </p:grpSp>
      <p:grpSp>
        <p:nvGrpSpPr>
          <p:cNvPr id="12" name="Group 12"/>
          <p:cNvGrpSpPr/>
          <p:nvPr/>
        </p:nvGrpSpPr>
        <p:grpSpPr>
          <a:xfrm>
            <a:off x="8610600" y="2857500"/>
            <a:ext cx="9783365" cy="3702859"/>
            <a:chOff x="0" y="0"/>
            <a:chExt cx="13044487" cy="4937145"/>
          </a:xfrm>
        </p:grpSpPr>
        <p:sp>
          <p:nvSpPr>
            <p:cNvPr id="13" name="Freeform 13"/>
            <p:cNvSpPr/>
            <p:nvPr/>
          </p:nvSpPr>
          <p:spPr>
            <a:xfrm>
              <a:off x="0" y="0"/>
              <a:ext cx="13044488" cy="4937145"/>
            </a:xfrm>
            <a:custGeom>
              <a:avLst/>
              <a:gdLst/>
              <a:ahLst/>
              <a:cxnLst/>
              <a:rect l="l" t="t" r="r" b="b"/>
              <a:pathLst>
                <a:path w="13044488" h="4937145">
                  <a:moveTo>
                    <a:pt x="0" y="0"/>
                  </a:moveTo>
                  <a:lnTo>
                    <a:pt x="13044488" y="0"/>
                  </a:lnTo>
                  <a:lnTo>
                    <a:pt x="13044488" y="4937145"/>
                  </a:lnTo>
                  <a:lnTo>
                    <a:pt x="0" y="4937145"/>
                  </a:lnTo>
                  <a:close/>
                </a:path>
              </a:pathLst>
            </a:custGeom>
            <a:solidFill>
              <a:srgbClr val="000000">
                <a:alpha val="0"/>
              </a:srgbClr>
            </a:solidFill>
          </p:spPr>
        </p:sp>
        <p:sp>
          <p:nvSpPr>
            <p:cNvPr id="14" name="TextBox 14"/>
            <p:cNvSpPr txBox="1"/>
            <p:nvPr/>
          </p:nvSpPr>
          <p:spPr>
            <a:xfrm>
              <a:off x="0" y="-95250"/>
              <a:ext cx="13044487" cy="5032395"/>
            </a:xfrm>
            <a:prstGeom prst="rect">
              <a:avLst/>
            </a:prstGeom>
          </p:spPr>
          <p:txBody>
            <a:bodyPr lIns="0" tIns="0" rIns="0" bIns="0" rtlCol="0" anchor="t"/>
            <a:lstStyle/>
            <a:p>
              <a:pPr marL="964252" lvl="2" indent="-321417" algn="l">
                <a:lnSpc>
                  <a:spcPts val="5905"/>
                </a:lnSpc>
                <a:buFont typeface="Arial"/>
                <a:buChar char="⚬"/>
              </a:pPr>
              <a:r>
                <a:rPr lang="en-US" sz="4217" dirty="0">
                  <a:solidFill>
                    <a:srgbClr val="FFFFFF"/>
                  </a:solidFill>
                  <a:latin typeface="Raleway"/>
                  <a:ea typeface="Raleway"/>
                  <a:cs typeface="Raleway"/>
                  <a:sym typeface="Raleway"/>
                </a:rPr>
                <a:t>3D - Avatars</a:t>
              </a:r>
            </a:p>
            <a:p>
              <a:pPr marL="964252" lvl="2" indent="-321417" algn="l">
                <a:lnSpc>
                  <a:spcPts val="5905"/>
                </a:lnSpc>
                <a:buFont typeface="Arial"/>
                <a:buChar char="⚬"/>
              </a:pPr>
              <a:r>
                <a:rPr lang="en-US" sz="4217" dirty="0">
                  <a:solidFill>
                    <a:srgbClr val="FFFFFF"/>
                  </a:solidFill>
                  <a:latin typeface="Raleway"/>
                  <a:ea typeface="Raleway"/>
                  <a:cs typeface="Raleway"/>
                  <a:sym typeface="Raleway"/>
                </a:rPr>
                <a:t>Real-Time Interactions</a:t>
              </a:r>
            </a:p>
            <a:p>
              <a:pPr marL="964252" lvl="2" indent="-321417" algn="l">
                <a:lnSpc>
                  <a:spcPts val="5905"/>
                </a:lnSpc>
                <a:buFont typeface="Arial"/>
                <a:buChar char="⚬"/>
              </a:pPr>
              <a:r>
                <a:rPr lang="en-US" sz="4217" dirty="0">
                  <a:solidFill>
                    <a:srgbClr val="FFFFFF"/>
                  </a:solidFill>
                  <a:latin typeface="Raleway"/>
                  <a:ea typeface="Raleway"/>
                  <a:cs typeface="Raleway"/>
                  <a:sym typeface="Raleway"/>
                </a:rPr>
                <a:t>Virtual Whiteboard</a:t>
              </a:r>
            </a:p>
            <a:p>
              <a:pPr marL="964252" lvl="2" indent="-321417" algn="l">
                <a:lnSpc>
                  <a:spcPts val="5905"/>
                </a:lnSpc>
                <a:buFont typeface="Arial"/>
                <a:buChar char="⚬"/>
              </a:pPr>
              <a:r>
                <a:rPr lang="en-US" sz="4217" dirty="0">
                  <a:solidFill>
                    <a:srgbClr val="FFFFFF"/>
                  </a:solidFill>
                  <a:latin typeface="Raleway"/>
                  <a:ea typeface="Raleway"/>
                  <a:cs typeface="Raleway"/>
                  <a:sym typeface="Raleway"/>
                </a:rPr>
                <a:t>AI Chatbot</a:t>
              </a:r>
            </a:p>
            <a:p>
              <a:pPr marL="964252" lvl="2" indent="-321417" algn="l">
                <a:lnSpc>
                  <a:spcPts val="5905"/>
                </a:lnSpc>
              </a:pPr>
              <a:endParaRPr lang="en-US" sz="4217" dirty="0">
                <a:solidFill>
                  <a:srgbClr val="FFFFFF"/>
                </a:solidFill>
                <a:latin typeface="Raleway"/>
                <a:ea typeface="Raleway"/>
                <a:cs typeface="Raleway"/>
                <a:sym typeface="Raleway"/>
              </a:endParaRPr>
            </a:p>
          </p:txBody>
        </p:sp>
      </p:grpSp>
      <p:sp>
        <p:nvSpPr>
          <p:cNvPr id="15" name="Freeform 15"/>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7">
              <a:alphaModFix amt="15000"/>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1467" y="4303802"/>
            <a:ext cx="3808339" cy="7776403"/>
          </a:xfrm>
          <a:custGeom>
            <a:avLst/>
            <a:gdLst/>
            <a:ahLst/>
            <a:cxnLst/>
            <a:rect l="l" t="t" r="r" b="b"/>
            <a:pathLst>
              <a:path w="3808339" h="7776403">
                <a:moveTo>
                  <a:pt x="0" y="0"/>
                </a:moveTo>
                <a:lnTo>
                  <a:pt x="3808339" y="0"/>
                </a:lnTo>
                <a:lnTo>
                  <a:pt x="3808339" y="7776402"/>
                </a:lnTo>
                <a:lnTo>
                  <a:pt x="0" y="77764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91602" y="4502012"/>
            <a:ext cx="3411918" cy="7389603"/>
            <a:chOff x="0" y="0"/>
            <a:chExt cx="4549224" cy="9852804"/>
          </a:xfrm>
        </p:grpSpPr>
        <p:sp>
          <p:nvSpPr>
            <p:cNvPr id="5" name="Freeform 5"/>
            <p:cNvSpPr/>
            <p:nvPr/>
          </p:nvSpPr>
          <p:spPr>
            <a:xfrm>
              <a:off x="0" y="0"/>
              <a:ext cx="4549267" cy="9852914"/>
            </a:xfrm>
            <a:custGeom>
              <a:avLst/>
              <a:gdLst/>
              <a:ahLst/>
              <a:cxnLst/>
              <a:rect l="l" t="t" r="r" b="b"/>
              <a:pathLst>
                <a:path w="4549267" h="9852914">
                  <a:moveTo>
                    <a:pt x="4123309" y="0"/>
                  </a:moveTo>
                  <a:lnTo>
                    <a:pt x="3574161" y="0"/>
                  </a:lnTo>
                  <a:lnTo>
                    <a:pt x="3574161" y="115443"/>
                  </a:lnTo>
                  <a:cubicBezTo>
                    <a:pt x="3574161" y="246253"/>
                    <a:pt x="3466338" y="354076"/>
                    <a:pt x="3335528" y="354076"/>
                  </a:cubicBezTo>
                  <a:lnTo>
                    <a:pt x="1216152" y="354076"/>
                  </a:lnTo>
                  <a:cubicBezTo>
                    <a:pt x="1085342" y="354076"/>
                    <a:pt x="977519" y="246253"/>
                    <a:pt x="977519" y="115443"/>
                  </a:cubicBezTo>
                  <a:lnTo>
                    <a:pt x="977519" y="0"/>
                  </a:lnTo>
                  <a:lnTo>
                    <a:pt x="423418" y="0"/>
                  </a:lnTo>
                  <a:cubicBezTo>
                    <a:pt x="189865" y="0"/>
                    <a:pt x="0" y="189865"/>
                    <a:pt x="0" y="423418"/>
                  </a:cubicBezTo>
                  <a:lnTo>
                    <a:pt x="0" y="9429496"/>
                  </a:lnTo>
                  <a:cubicBezTo>
                    <a:pt x="0" y="9663049"/>
                    <a:pt x="189865" y="9852914"/>
                    <a:pt x="423418" y="9852914"/>
                  </a:cubicBezTo>
                  <a:lnTo>
                    <a:pt x="4123309" y="9852914"/>
                  </a:lnTo>
                  <a:cubicBezTo>
                    <a:pt x="4356862" y="9852914"/>
                    <a:pt x="4546727" y="9663049"/>
                    <a:pt x="4546727" y="9429496"/>
                  </a:cubicBezTo>
                  <a:lnTo>
                    <a:pt x="4546727" y="423418"/>
                  </a:lnTo>
                  <a:cubicBezTo>
                    <a:pt x="4549267" y="189865"/>
                    <a:pt x="4359402" y="0"/>
                    <a:pt x="4123309" y="0"/>
                  </a:cubicBezTo>
                  <a:close/>
                </a:path>
              </a:pathLst>
            </a:custGeom>
            <a:blipFill>
              <a:blip r:embed="rId6"/>
              <a:stretch>
                <a:fillRect l="-112438" r="-112493" b="1"/>
              </a:stretch>
            </a:blipFill>
          </p:spPr>
        </p:sp>
      </p:grpSp>
      <p:grpSp>
        <p:nvGrpSpPr>
          <p:cNvPr id="6" name="Group 6"/>
          <p:cNvGrpSpPr/>
          <p:nvPr/>
        </p:nvGrpSpPr>
        <p:grpSpPr>
          <a:xfrm>
            <a:off x="3009867" y="4565517"/>
            <a:ext cx="527279" cy="65429"/>
            <a:chOff x="0" y="0"/>
            <a:chExt cx="703039" cy="87238"/>
          </a:xfrm>
        </p:grpSpPr>
        <p:sp>
          <p:nvSpPr>
            <p:cNvPr id="7" name="Freeform 7"/>
            <p:cNvSpPr/>
            <p:nvPr/>
          </p:nvSpPr>
          <p:spPr>
            <a:xfrm>
              <a:off x="0" y="0"/>
              <a:ext cx="702945" cy="87249"/>
            </a:xfrm>
            <a:custGeom>
              <a:avLst/>
              <a:gdLst/>
              <a:ahLst/>
              <a:cxnLst/>
              <a:rect l="l" t="t" r="r" b="b"/>
              <a:pathLst>
                <a:path w="702945" h="87249">
                  <a:moveTo>
                    <a:pt x="659384" y="0"/>
                  </a:moveTo>
                  <a:lnTo>
                    <a:pt x="43561" y="0"/>
                  </a:lnTo>
                  <a:cubicBezTo>
                    <a:pt x="20574" y="0"/>
                    <a:pt x="0" y="17907"/>
                    <a:pt x="0" y="43561"/>
                  </a:cubicBezTo>
                  <a:cubicBezTo>
                    <a:pt x="0" y="69215"/>
                    <a:pt x="20574" y="87249"/>
                    <a:pt x="43561" y="87249"/>
                  </a:cubicBezTo>
                  <a:lnTo>
                    <a:pt x="659384" y="87249"/>
                  </a:lnTo>
                  <a:cubicBezTo>
                    <a:pt x="682498" y="87249"/>
                    <a:pt x="702945" y="69342"/>
                    <a:pt x="702945" y="43688"/>
                  </a:cubicBezTo>
                  <a:cubicBezTo>
                    <a:pt x="702945" y="18034"/>
                    <a:pt x="682498" y="0"/>
                    <a:pt x="659384" y="0"/>
                  </a:cubicBezTo>
                  <a:close/>
                </a:path>
              </a:pathLst>
            </a:custGeom>
            <a:solidFill>
              <a:srgbClr val="5B5B5B"/>
            </a:solidFill>
          </p:spPr>
        </p:sp>
      </p:grpSp>
      <p:grpSp>
        <p:nvGrpSpPr>
          <p:cNvPr id="8" name="Group 8"/>
          <p:cNvGrpSpPr/>
          <p:nvPr/>
        </p:nvGrpSpPr>
        <p:grpSpPr>
          <a:xfrm>
            <a:off x="3702190" y="4550044"/>
            <a:ext cx="100971" cy="96373"/>
            <a:chOff x="0" y="0"/>
            <a:chExt cx="134628" cy="128498"/>
          </a:xfrm>
        </p:grpSpPr>
        <p:sp>
          <p:nvSpPr>
            <p:cNvPr id="9" name="Freeform 9"/>
            <p:cNvSpPr/>
            <p:nvPr/>
          </p:nvSpPr>
          <p:spPr>
            <a:xfrm>
              <a:off x="0" y="0"/>
              <a:ext cx="134620" cy="128524"/>
            </a:xfrm>
            <a:custGeom>
              <a:avLst/>
              <a:gdLst/>
              <a:ahLst/>
              <a:cxnLst/>
              <a:rect l="l" t="t" r="r" b="b"/>
              <a:pathLst>
                <a:path w="134620" h="128524">
                  <a:moveTo>
                    <a:pt x="67310" y="127"/>
                  </a:moveTo>
                  <a:cubicBezTo>
                    <a:pt x="44323" y="0"/>
                    <a:pt x="22987" y="12192"/>
                    <a:pt x="11557" y="32131"/>
                  </a:cubicBezTo>
                  <a:cubicBezTo>
                    <a:pt x="127" y="52070"/>
                    <a:pt x="0" y="76454"/>
                    <a:pt x="11557" y="96393"/>
                  </a:cubicBezTo>
                  <a:cubicBezTo>
                    <a:pt x="23114" y="116332"/>
                    <a:pt x="44323" y="128524"/>
                    <a:pt x="67310" y="128397"/>
                  </a:cubicBezTo>
                  <a:cubicBezTo>
                    <a:pt x="90297" y="128524"/>
                    <a:pt x="111633" y="116332"/>
                    <a:pt x="123063" y="96393"/>
                  </a:cubicBezTo>
                  <a:cubicBezTo>
                    <a:pt x="134493" y="76454"/>
                    <a:pt x="134620" y="51943"/>
                    <a:pt x="123063" y="32131"/>
                  </a:cubicBezTo>
                  <a:cubicBezTo>
                    <a:pt x="111506" y="12319"/>
                    <a:pt x="90297" y="0"/>
                    <a:pt x="67310" y="127"/>
                  </a:cubicBezTo>
                  <a:close/>
                </a:path>
              </a:pathLst>
            </a:custGeom>
            <a:solidFill>
              <a:srgbClr val="5B5B5B"/>
            </a:solidFill>
          </p:spPr>
        </p:sp>
      </p:grpSp>
      <p:grpSp>
        <p:nvGrpSpPr>
          <p:cNvPr id="10" name="Group 10"/>
          <p:cNvGrpSpPr/>
          <p:nvPr/>
        </p:nvGrpSpPr>
        <p:grpSpPr>
          <a:xfrm>
            <a:off x="1310643" y="5304477"/>
            <a:ext cx="42336" cy="323295"/>
            <a:chOff x="0" y="0"/>
            <a:chExt cx="56448" cy="431060"/>
          </a:xfrm>
        </p:grpSpPr>
        <p:sp>
          <p:nvSpPr>
            <p:cNvPr id="11" name="Freeform 11"/>
            <p:cNvSpPr/>
            <p:nvPr/>
          </p:nvSpPr>
          <p:spPr>
            <a:xfrm>
              <a:off x="0" y="0"/>
              <a:ext cx="56388" cy="431038"/>
            </a:xfrm>
            <a:custGeom>
              <a:avLst/>
              <a:gdLst/>
              <a:ahLst/>
              <a:cxnLst/>
              <a:rect l="l" t="t" r="r" b="b"/>
              <a:pathLst>
                <a:path w="56388" h="431038">
                  <a:moveTo>
                    <a:pt x="0" y="53848"/>
                  </a:moveTo>
                  <a:lnTo>
                    <a:pt x="0" y="374650"/>
                  </a:lnTo>
                  <a:cubicBezTo>
                    <a:pt x="0" y="405384"/>
                    <a:pt x="25654" y="431038"/>
                    <a:pt x="56388" y="431038"/>
                  </a:cubicBezTo>
                  <a:lnTo>
                    <a:pt x="56388" y="0"/>
                  </a:lnTo>
                  <a:cubicBezTo>
                    <a:pt x="25654" y="0"/>
                    <a:pt x="0" y="23114"/>
                    <a:pt x="0" y="53848"/>
                  </a:cubicBezTo>
                  <a:close/>
                </a:path>
              </a:pathLst>
            </a:custGeom>
            <a:solidFill>
              <a:srgbClr val="EBCEB5"/>
            </a:solidFill>
          </p:spPr>
        </p:sp>
      </p:grpSp>
      <p:grpSp>
        <p:nvGrpSpPr>
          <p:cNvPr id="12" name="Group 12"/>
          <p:cNvGrpSpPr/>
          <p:nvPr/>
        </p:nvGrpSpPr>
        <p:grpSpPr>
          <a:xfrm>
            <a:off x="1310643" y="5868319"/>
            <a:ext cx="42336" cy="583086"/>
            <a:chOff x="0" y="0"/>
            <a:chExt cx="56448" cy="777448"/>
          </a:xfrm>
        </p:grpSpPr>
        <p:sp>
          <p:nvSpPr>
            <p:cNvPr id="13" name="Freeform 13"/>
            <p:cNvSpPr/>
            <p:nvPr/>
          </p:nvSpPr>
          <p:spPr>
            <a:xfrm>
              <a:off x="0" y="0"/>
              <a:ext cx="56388" cy="777367"/>
            </a:xfrm>
            <a:custGeom>
              <a:avLst/>
              <a:gdLst/>
              <a:ahLst/>
              <a:cxnLst/>
              <a:rect l="l" t="t" r="r" b="b"/>
              <a:pathLst>
                <a:path w="56388" h="777367">
                  <a:moveTo>
                    <a:pt x="0" y="53848"/>
                  </a:moveTo>
                  <a:lnTo>
                    <a:pt x="0" y="720979"/>
                  </a:lnTo>
                  <a:cubicBezTo>
                    <a:pt x="0" y="751713"/>
                    <a:pt x="25654" y="777367"/>
                    <a:pt x="56388" y="777367"/>
                  </a:cubicBezTo>
                  <a:lnTo>
                    <a:pt x="56388" y="0"/>
                  </a:lnTo>
                  <a:cubicBezTo>
                    <a:pt x="25654" y="0"/>
                    <a:pt x="0" y="23114"/>
                    <a:pt x="0" y="53848"/>
                  </a:cubicBezTo>
                  <a:close/>
                </a:path>
              </a:pathLst>
            </a:custGeom>
            <a:solidFill>
              <a:srgbClr val="EBCEB5"/>
            </a:solidFill>
          </p:spPr>
        </p:sp>
      </p:grpSp>
      <p:grpSp>
        <p:nvGrpSpPr>
          <p:cNvPr id="14" name="Group 14"/>
          <p:cNvGrpSpPr/>
          <p:nvPr/>
        </p:nvGrpSpPr>
        <p:grpSpPr>
          <a:xfrm>
            <a:off x="1310643" y="6578414"/>
            <a:ext cx="42336" cy="585010"/>
            <a:chOff x="0" y="0"/>
            <a:chExt cx="56448" cy="780014"/>
          </a:xfrm>
        </p:grpSpPr>
        <p:sp>
          <p:nvSpPr>
            <p:cNvPr id="15" name="Freeform 15"/>
            <p:cNvSpPr/>
            <p:nvPr/>
          </p:nvSpPr>
          <p:spPr>
            <a:xfrm>
              <a:off x="0" y="0"/>
              <a:ext cx="56388" cy="779907"/>
            </a:xfrm>
            <a:custGeom>
              <a:avLst/>
              <a:gdLst/>
              <a:ahLst/>
              <a:cxnLst/>
              <a:rect l="l" t="t" r="r" b="b"/>
              <a:pathLst>
                <a:path w="56388" h="779907">
                  <a:moveTo>
                    <a:pt x="0" y="56388"/>
                  </a:moveTo>
                  <a:lnTo>
                    <a:pt x="0" y="723519"/>
                  </a:lnTo>
                  <a:cubicBezTo>
                    <a:pt x="0" y="754253"/>
                    <a:pt x="25654" y="779907"/>
                    <a:pt x="56388" y="779907"/>
                  </a:cubicBezTo>
                  <a:lnTo>
                    <a:pt x="56388" y="0"/>
                  </a:lnTo>
                  <a:cubicBezTo>
                    <a:pt x="25654" y="0"/>
                    <a:pt x="0" y="25654"/>
                    <a:pt x="0" y="56388"/>
                  </a:cubicBezTo>
                  <a:close/>
                </a:path>
              </a:pathLst>
            </a:custGeom>
            <a:solidFill>
              <a:srgbClr val="EBCEB5"/>
            </a:solidFill>
          </p:spPr>
        </p:sp>
      </p:grpSp>
      <p:grpSp>
        <p:nvGrpSpPr>
          <p:cNvPr id="16" name="Group 16"/>
          <p:cNvGrpSpPr/>
          <p:nvPr/>
        </p:nvGrpSpPr>
        <p:grpSpPr>
          <a:xfrm>
            <a:off x="5238294" y="6060757"/>
            <a:ext cx="42336" cy="937171"/>
            <a:chOff x="0" y="0"/>
            <a:chExt cx="56448" cy="1249561"/>
          </a:xfrm>
        </p:grpSpPr>
        <p:sp>
          <p:nvSpPr>
            <p:cNvPr id="17" name="Freeform 17"/>
            <p:cNvSpPr/>
            <p:nvPr/>
          </p:nvSpPr>
          <p:spPr>
            <a:xfrm>
              <a:off x="0" y="0"/>
              <a:ext cx="56388" cy="1249553"/>
            </a:xfrm>
            <a:custGeom>
              <a:avLst/>
              <a:gdLst/>
              <a:ahLst/>
              <a:cxnLst/>
              <a:rect l="l" t="t" r="r" b="b"/>
              <a:pathLst>
                <a:path w="56388" h="1249553">
                  <a:moveTo>
                    <a:pt x="0" y="0"/>
                  </a:moveTo>
                  <a:lnTo>
                    <a:pt x="0" y="1249553"/>
                  </a:lnTo>
                  <a:cubicBezTo>
                    <a:pt x="30734" y="1249553"/>
                    <a:pt x="56388" y="1223899"/>
                    <a:pt x="56388" y="1193165"/>
                  </a:cubicBezTo>
                  <a:lnTo>
                    <a:pt x="56388" y="56388"/>
                  </a:lnTo>
                  <a:cubicBezTo>
                    <a:pt x="56388" y="25654"/>
                    <a:pt x="30734" y="0"/>
                    <a:pt x="0" y="0"/>
                  </a:cubicBezTo>
                  <a:close/>
                </a:path>
              </a:pathLst>
            </a:custGeom>
            <a:solidFill>
              <a:srgbClr val="EBCEB5"/>
            </a:solidFill>
          </p:spPr>
        </p:sp>
      </p:grpSp>
      <p:sp>
        <p:nvSpPr>
          <p:cNvPr id="18" name="Freeform 18"/>
          <p:cNvSpPr/>
          <p:nvPr/>
        </p:nvSpPr>
        <p:spPr>
          <a:xfrm>
            <a:off x="1352979" y="4265314"/>
            <a:ext cx="3885314" cy="7853378"/>
          </a:xfrm>
          <a:custGeom>
            <a:avLst/>
            <a:gdLst/>
            <a:ahLst/>
            <a:cxnLst/>
            <a:rect l="l" t="t" r="r" b="b"/>
            <a:pathLst>
              <a:path w="3885314" h="7853378">
                <a:moveTo>
                  <a:pt x="0" y="0"/>
                </a:moveTo>
                <a:lnTo>
                  <a:pt x="3885315" y="0"/>
                </a:lnTo>
                <a:lnTo>
                  <a:pt x="3885315" y="7853378"/>
                </a:lnTo>
                <a:lnTo>
                  <a:pt x="0" y="78533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7558765" y="1158851"/>
            <a:ext cx="10351917" cy="7656983"/>
          </a:xfrm>
          <a:custGeom>
            <a:avLst/>
            <a:gdLst/>
            <a:ahLst/>
            <a:cxnLst/>
            <a:rect l="l" t="t" r="r" b="b"/>
            <a:pathLst>
              <a:path w="10351917" h="7656983">
                <a:moveTo>
                  <a:pt x="0" y="0"/>
                </a:moveTo>
                <a:lnTo>
                  <a:pt x="10351917" y="0"/>
                </a:lnTo>
                <a:lnTo>
                  <a:pt x="10351917" y="7656983"/>
                </a:lnTo>
                <a:lnTo>
                  <a:pt x="0" y="76569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0" name="Group 20"/>
          <p:cNvGrpSpPr/>
          <p:nvPr/>
        </p:nvGrpSpPr>
        <p:grpSpPr>
          <a:xfrm>
            <a:off x="1466773" y="9030085"/>
            <a:ext cx="1323748" cy="418331"/>
            <a:chOff x="0" y="0"/>
            <a:chExt cx="1764997" cy="557775"/>
          </a:xfrm>
        </p:grpSpPr>
        <p:sp>
          <p:nvSpPr>
            <p:cNvPr id="21" name="Freeform 21"/>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22" name="TextBox 22"/>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05/10</a:t>
              </a:r>
            </a:p>
          </p:txBody>
        </p:sp>
      </p:grpSp>
      <p:grpSp>
        <p:nvGrpSpPr>
          <p:cNvPr id="23" name="Group 23"/>
          <p:cNvGrpSpPr/>
          <p:nvPr/>
        </p:nvGrpSpPr>
        <p:grpSpPr>
          <a:xfrm>
            <a:off x="2790521" y="523642"/>
            <a:ext cx="18279768" cy="2146158"/>
            <a:chOff x="0" y="0"/>
            <a:chExt cx="19552541" cy="2295590"/>
          </a:xfrm>
        </p:grpSpPr>
        <p:sp>
          <p:nvSpPr>
            <p:cNvPr id="24" name="Freeform 24"/>
            <p:cNvSpPr/>
            <p:nvPr/>
          </p:nvSpPr>
          <p:spPr>
            <a:xfrm>
              <a:off x="0" y="0"/>
              <a:ext cx="19552541" cy="2295590"/>
            </a:xfrm>
            <a:custGeom>
              <a:avLst/>
              <a:gdLst/>
              <a:ahLst/>
              <a:cxnLst/>
              <a:rect l="l" t="t" r="r" b="b"/>
              <a:pathLst>
                <a:path w="19552541" h="2295590">
                  <a:moveTo>
                    <a:pt x="0" y="0"/>
                  </a:moveTo>
                  <a:lnTo>
                    <a:pt x="19552541" y="0"/>
                  </a:lnTo>
                  <a:lnTo>
                    <a:pt x="19552541" y="2295590"/>
                  </a:lnTo>
                  <a:lnTo>
                    <a:pt x="0" y="2295590"/>
                  </a:lnTo>
                  <a:close/>
                </a:path>
              </a:pathLst>
            </a:custGeom>
            <a:solidFill>
              <a:srgbClr val="000000">
                <a:alpha val="0"/>
              </a:srgbClr>
            </a:solidFill>
          </p:spPr>
        </p:sp>
        <p:sp>
          <p:nvSpPr>
            <p:cNvPr id="25" name="TextBox 25"/>
            <p:cNvSpPr txBox="1"/>
            <p:nvPr/>
          </p:nvSpPr>
          <p:spPr>
            <a:xfrm>
              <a:off x="0" y="85725"/>
              <a:ext cx="19552541" cy="2209865"/>
            </a:xfrm>
            <a:prstGeom prst="rect">
              <a:avLst/>
            </a:prstGeom>
          </p:spPr>
          <p:txBody>
            <a:bodyPr lIns="0" tIns="0" rIns="0" bIns="0" rtlCol="0" anchor="t"/>
            <a:lstStyle/>
            <a:p>
              <a:pPr algn="l">
                <a:lnSpc>
                  <a:spcPts val="9536"/>
                </a:lnSpc>
              </a:pPr>
              <a:r>
                <a:rPr lang="en-US" sz="8748">
                  <a:solidFill>
                    <a:srgbClr val="FFFFFF"/>
                  </a:solidFill>
                  <a:latin typeface="Anton"/>
                  <a:ea typeface="Anton"/>
                  <a:cs typeface="Anton"/>
                  <a:sym typeface="Anton"/>
                </a:rPr>
                <a:t>PLATFORMS AND TOOLS USED        </a:t>
              </a:r>
            </a:p>
          </p:txBody>
        </p:sp>
      </p:grpSp>
      <p:grpSp>
        <p:nvGrpSpPr>
          <p:cNvPr id="26" name="Group 26"/>
          <p:cNvGrpSpPr/>
          <p:nvPr/>
        </p:nvGrpSpPr>
        <p:grpSpPr>
          <a:xfrm>
            <a:off x="7772400" y="4008835"/>
            <a:ext cx="8923998" cy="3116238"/>
            <a:chOff x="0" y="0"/>
            <a:chExt cx="11898664" cy="4154984"/>
          </a:xfrm>
        </p:grpSpPr>
        <p:sp>
          <p:nvSpPr>
            <p:cNvPr id="27" name="Freeform 27"/>
            <p:cNvSpPr/>
            <p:nvPr/>
          </p:nvSpPr>
          <p:spPr>
            <a:xfrm>
              <a:off x="0" y="0"/>
              <a:ext cx="11898664" cy="4154984"/>
            </a:xfrm>
            <a:custGeom>
              <a:avLst/>
              <a:gdLst/>
              <a:ahLst/>
              <a:cxnLst/>
              <a:rect l="l" t="t" r="r" b="b"/>
              <a:pathLst>
                <a:path w="11898664" h="4154984">
                  <a:moveTo>
                    <a:pt x="0" y="0"/>
                  </a:moveTo>
                  <a:lnTo>
                    <a:pt x="11898664" y="0"/>
                  </a:lnTo>
                  <a:lnTo>
                    <a:pt x="11898664" y="4154984"/>
                  </a:lnTo>
                  <a:lnTo>
                    <a:pt x="0" y="4154984"/>
                  </a:lnTo>
                  <a:close/>
                </a:path>
              </a:pathLst>
            </a:custGeom>
            <a:solidFill>
              <a:srgbClr val="000000">
                <a:alpha val="0"/>
              </a:srgbClr>
            </a:solidFill>
          </p:spPr>
        </p:sp>
        <p:sp>
          <p:nvSpPr>
            <p:cNvPr id="28" name="TextBox 28"/>
            <p:cNvSpPr txBox="1"/>
            <p:nvPr/>
          </p:nvSpPr>
          <p:spPr>
            <a:xfrm>
              <a:off x="0" y="38100"/>
              <a:ext cx="11898664" cy="4116884"/>
            </a:xfrm>
            <a:prstGeom prst="rect">
              <a:avLst/>
            </a:prstGeom>
          </p:spPr>
          <p:txBody>
            <a:bodyPr lIns="0" tIns="0" rIns="0" bIns="0" rtlCol="0" anchor="t"/>
            <a:lstStyle/>
            <a:p>
              <a:pPr marL="1028704" lvl="2" indent="-342901" algn="l">
                <a:lnSpc>
                  <a:spcPts val="4905"/>
                </a:lnSpc>
                <a:buFont typeface="Arial"/>
                <a:buChar char="⚬"/>
              </a:pPr>
              <a:r>
                <a:rPr lang="en-US" sz="4500" dirty="0">
                  <a:solidFill>
                    <a:srgbClr val="FFFFFF"/>
                  </a:solidFill>
                  <a:latin typeface="Raleway"/>
                  <a:ea typeface="Raleway"/>
                  <a:cs typeface="Raleway"/>
                  <a:sym typeface="Raleway"/>
                </a:rPr>
                <a:t>Game Engine : Unity 3D</a:t>
              </a:r>
            </a:p>
            <a:p>
              <a:pPr marL="1028704" lvl="2" indent="-342901" algn="l">
                <a:lnSpc>
                  <a:spcPts val="4905"/>
                </a:lnSpc>
                <a:buFont typeface="Arial"/>
                <a:buChar char="⚬"/>
              </a:pPr>
              <a:r>
                <a:rPr lang="en-US" sz="4500" dirty="0">
                  <a:solidFill>
                    <a:srgbClr val="FFFFFF"/>
                  </a:solidFill>
                  <a:latin typeface="Raleway"/>
                  <a:ea typeface="Raleway"/>
                  <a:cs typeface="Raleway"/>
                  <a:sym typeface="Raleway"/>
                </a:rPr>
                <a:t>Programming Language : C#</a:t>
              </a:r>
            </a:p>
            <a:p>
              <a:pPr marL="1028704" lvl="2" indent="-342901" algn="l">
                <a:lnSpc>
                  <a:spcPts val="4905"/>
                </a:lnSpc>
                <a:buFont typeface="Arial"/>
                <a:buChar char="⚬"/>
              </a:pPr>
              <a:r>
                <a:rPr lang="en-US" sz="4500" dirty="0">
                  <a:solidFill>
                    <a:srgbClr val="FFFFFF"/>
                  </a:solidFill>
                  <a:latin typeface="Raleway"/>
                  <a:ea typeface="Raleway"/>
                  <a:cs typeface="Raleway"/>
                  <a:sym typeface="Raleway"/>
                </a:rPr>
                <a:t>Multiplayer : Photon Pun</a:t>
              </a:r>
            </a:p>
            <a:p>
              <a:pPr marL="982984" lvl="2" indent="-327661" algn="l">
                <a:lnSpc>
                  <a:spcPts val="4687"/>
                </a:lnSpc>
                <a:buFont typeface="Arial"/>
                <a:buChar char="⚬"/>
              </a:pPr>
              <a:r>
                <a:rPr lang="en-US" sz="4300" dirty="0">
                  <a:solidFill>
                    <a:srgbClr val="FFFFFF"/>
                  </a:solidFill>
                  <a:latin typeface="Raleway"/>
                  <a:ea typeface="Raleway"/>
                  <a:cs typeface="Raleway"/>
                  <a:sym typeface="Raleway"/>
                </a:rPr>
                <a:t>Chat bot : Gemini (API key)</a:t>
              </a:r>
            </a:p>
            <a:p>
              <a:pPr marL="982984" lvl="2" indent="-327661" algn="l">
                <a:lnSpc>
                  <a:spcPts val="4687"/>
                </a:lnSpc>
                <a:buFont typeface="Arial"/>
                <a:buChar char="⚬"/>
              </a:pPr>
              <a:r>
                <a:rPr lang="en-US" sz="4300" dirty="0">
                  <a:solidFill>
                    <a:srgbClr val="FFFFFF"/>
                  </a:solidFill>
                  <a:latin typeface="Raleway"/>
                  <a:ea typeface="Raleway"/>
                  <a:cs typeface="Raleway"/>
                  <a:sym typeface="Raleway"/>
                </a:rPr>
                <a:t>Azure : PlayFab Integration </a:t>
              </a:r>
            </a:p>
            <a:p>
              <a:pPr marL="1028704" lvl="2" indent="-342901" algn="l">
                <a:lnSpc>
                  <a:spcPts val="4905"/>
                </a:lnSpc>
              </a:pPr>
              <a:endParaRPr lang="en-US" sz="4300" dirty="0">
                <a:solidFill>
                  <a:srgbClr val="FFFFFF"/>
                </a:solidFill>
                <a:latin typeface="Raleway"/>
                <a:ea typeface="Raleway"/>
                <a:cs typeface="Raleway"/>
                <a:sym typeface="Raleway"/>
              </a:endParaRPr>
            </a:p>
          </p:txBody>
        </p:sp>
      </p:grpSp>
      <p:sp>
        <p:nvSpPr>
          <p:cNvPr id="29" name="Freeform 29"/>
          <p:cNvSpPr/>
          <p:nvPr/>
        </p:nvSpPr>
        <p:spPr>
          <a:xfrm>
            <a:off x="7064196" y="2606523"/>
            <a:ext cx="10260066" cy="5932183"/>
          </a:xfrm>
          <a:custGeom>
            <a:avLst/>
            <a:gdLst/>
            <a:ahLst/>
            <a:cxnLst/>
            <a:rect l="l" t="t" r="r" b="b"/>
            <a:pathLst>
              <a:path w="10260066" h="5932183">
                <a:moveTo>
                  <a:pt x="0" y="0"/>
                </a:moveTo>
                <a:lnTo>
                  <a:pt x="10260066" y="0"/>
                </a:lnTo>
                <a:lnTo>
                  <a:pt x="10260066" y="5932183"/>
                </a:lnTo>
                <a:lnTo>
                  <a:pt x="0" y="5932183"/>
                </a:lnTo>
                <a:lnTo>
                  <a:pt x="0" y="0"/>
                </a:lnTo>
                <a:close/>
              </a:path>
            </a:pathLst>
          </a:custGeom>
          <a:blipFill>
            <a:blip r:embed="rId11">
              <a:extLst>
                <a:ext uri="{96DAC541-7B7A-43D3-8B79-37D633B846F1}">
                  <asvg:svgBlip xmlns:asvg="http://schemas.microsoft.com/office/drawing/2016/SVG/main" r:embed="rId12"/>
                </a:ext>
              </a:extLst>
            </a:blip>
            <a:stretch>
              <a:fillRect t="-57" b="-57"/>
            </a:stretch>
          </a:blipFill>
        </p:spPr>
      </p:sp>
      <p:sp>
        <p:nvSpPr>
          <p:cNvPr id="30" name="Freeform 30"/>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13">
              <a:alphaModFix amt="15000"/>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735367" y="1286619"/>
            <a:ext cx="13053848" cy="8229600"/>
            <a:chOff x="0" y="0"/>
            <a:chExt cx="17405131" cy="10972800"/>
          </a:xfrm>
        </p:grpSpPr>
        <p:sp>
          <p:nvSpPr>
            <p:cNvPr id="3" name="Freeform 3"/>
            <p:cNvSpPr/>
            <p:nvPr/>
          </p:nvSpPr>
          <p:spPr>
            <a:xfrm>
              <a:off x="0" y="0"/>
              <a:ext cx="17405096" cy="10972800"/>
            </a:xfrm>
            <a:custGeom>
              <a:avLst/>
              <a:gdLst/>
              <a:ahLst/>
              <a:cxnLst/>
              <a:rect l="l" t="t" r="r" b="b"/>
              <a:pathLst>
                <a:path w="17405096" h="10972800">
                  <a:moveTo>
                    <a:pt x="0" y="0"/>
                  </a:moveTo>
                  <a:lnTo>
                    <a:pt x="17405096" y="0"/>
                  </a:lnTo>
                  <a:lnTo>
                    <a:pt x="17405096" y="10972800"/>
                  </a:lnTo>
                  <a:lnTo>
                    <a:pt x="0" y="10972800"/>
                  </a:lnTo>
                  <a:lnTo>
                    <a:pt x="0" y="0"/>
                  </a:lnTo>
                  <a:close/>
                </a:path>
              </a:pathLst>
            </a:custGeom>
            <a:blipFill>
              <a:blip r:embed="rId2"/>
              <a:stretch>
                <a:fillRect/>
              </a:stretch>
            </a:blipFill>
          </p:spPr>
        </p:sp>
      </p:grpSp>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6754" y="2536113"/>
            <a:ext cx="5267534" cy="6252869"/>
            <a:chOff x="0" y="0"/>
            <a:chExt cx="7023379" cy="8337159"/>
          </a:xfrm>
        </p:grpSpPr>
        <p:sp>
          <p:nvSpPr>
            <p:cNvPr id="6" name="Freeform 6"/>
            <p:cNvSpPr/>
            <p:nvPr/>
          </p:nvSpPr>
          <p:spPr>
            <a:xfrm>
              <a:off x="0" y="0"/>
              <a:ext cx="7023379" cy="8337159"/>
            </a:xfrm>
            <a:custGeom>
              <a:avLst/>
              <a:gdLst/>
              <a:ahLst/>
              <a:cxnLst/>
              <a:rect l="l" t="t" r="r" b="b"/>
              <a:pathLst>
                <a:path w="7023379" h="8337159">
                  <a:moveTo>
                    <a:pt x="0" y="0"/>
                  </a:moveTo>
                  <a:lnTo>
                    <a:pt x="7023379" y="0"/>
                  </a:lnTo>
                  <a:lnTo>
                    <a:pt x="7023379" y="8337159"/>
                  </a:lnTo>
                  <a:lnTo>
                    <a:pt x="0" y="8337159"/>
                  </a:lnTo>
                  <a:close/>
                </a:path>
              </a:pathLst>
            </a:custGeom>
            <a:solidFill>
              <a:srgbClr val="000000">
                <a:alpha val="0"/>
              </a:srgbClr>
            </a:solidFill>
          </p:spPr>
        </p:sp>
        <p:sp>
          <p:nvSpPr>
            <p:cNvPr id="7" name="TextBox 7"/>
            <p:cNvSpPr txBox="1"/>
            <p:nvPr/>
          </p:nvSpPr>
          <p:spPr>
            <a:xfrm>
              <a:off x="0" y="114300"/>
              <a:ext cx="7023379" cy="8222859"/>
            </a:xfrm>
            <a:prstGeom prst="rect">
              <a:avLst/>
            </a:prstGeom>
          </p:spPr>
          <p:txBody>
            <a:bodyPr lIns="0" tIns="0" rIns="0" bIns="0" rtlCol="0" anchor="t"/>
            <a:lstStyle/>
            <a:p>
              <a:pPr algn="l">
                <a:lnSpc>
                  <a:spcPts val="12238"/>
                </a:lnSpc>
              </a:pPr>
              <a:r>
                <a:rPr lang="en-US" sz="11229">
                  <a:solidFill>
                    <a:srgbClr val="FFFFFF"/>
                  </a:solidFill>
                  <a:latin typeface="Anton"/>
                  <a:ea typeface="Anton"/>
                  <a:cs typeface="Anton"/>
                  <a:sym typeface="Anton"/>
                </a:rPr>
                <a:t>BENEFITS OF THE PROJECT</a:t>
              </a:r>
            </a:p>
            <a:p>
              <a:pPr algn="l">
                <a:lnSpc>
                  <a:spcPts val="12238"/>
                </a:lnSpc>
              </a:pPr>
              <a:endParaRPr lang="en-US" sz="11229">
                <a:solidFill>
                  <a:srgbClr val="FFFFFF"/>
                </a:solidFill>
                <a:latin typeface="Anton"/>
                <a:ea typeface="Anton"/>
                <a:cs typeface="Anton"/>
                <a:sym typeface="Anton"/>
              </a:endParaRPr>
            </a:p>
          </p:txBody>
        </p:sp>
      </p:grpSp>
      <p:grpSp>
        <p:nvGrpSpPr>
          <p:cNvPr id="8" name="Group 8"/>
          <p:cNvGrpSpPr/>
          <p:nvPr/>
        </p:nvGrpSpPr>
        <p:grpSpPr>
          <a:xfrm>
            <a:off x="5424288" y="1987786"/>
            <a:ext cx="8117368" cy="5481828"/>
            <a:chOff x="0" y="0"/>
            <a:chExt cx="10823158" cy="7309105"/>
          </a:xfrm>
        </p:grpSpPr>
        <p:sp>
          <p:nvSpPr>
            <p:cNvPr id="9" name="Freeform 9"/>
            <p:cNvSpPr/>
            <p:nvPr/>
          </p:nvSpPr>
          <p:spPr>
            <a:xfrm>
              <a:off x="0" y="0"/>
              <a:ext cx="10823194" cy="7309104"/>
            </a:xfrm>
            <a:custGeom>
              <a:avLst/>
              <a:gdLst/>
              <a:ahLst/>
              <a:cxnLst/>
              <a:rect l="l" t="t" r="r" b="b"/>
              <a:pathLst>
                <a:path w="10823194" h="7309104">
                  <a:moveTo>
                    <a:pt x="0" y="0"/>
                  </a:moveTo>
                  <a:lnTo>
                    <a:pt x="10823194" y="0"/>
                  </a:lnTo>
                  <a:lnTo>
                    <a:pt x="10823194" y="7309104"/>
                  </a:lnTo>
                  <a:lnTo>
                    <a:pt x="0" y="7309104"/>
                  </a:lnTo>
                  <a:close/>
                </a:path>
              </a:pathLst>
            </a:custGeom>
            <a:gradFill rotWithShape="1">
              <a:gsLst>
                <a:gs pos="0">
                  <a:srgbClr val="050D18">
                    <a:alpha val="56000"/>
                  </a:srgbClr>
                </a:gs>
                <a:gs pos="100000">
                  <a:srgbClr val="380935">
                    <a:alpha val="56000"/>
                  </a:srgbClr>
                </a:gs>
              </a:gsLst>
              <a:lin ang="0"/>
            </a:gradFill>
          </p:spPr>
        </p:sp>
      </p:grpSp>
      <p:grpSp>
        <p:nvGrpSpPr>
          <p:cNvPr id="10" name="Group 10"/>
          <p:cNvGrpSpPr/>
          <p:nvPr/>
        </p:nvGrpSpPr>
        <p:grpSpPr>
          <a:xfrm>
            <a:off x="5428727" y="1861206"/>
            <a:ext cx="8117368" cy="5734985"/>
            <a:chOff x="0" y="0"/>
            <a:chExt cx="10823158" cy="7646647"/>
          </a:xfrm>
        </p:grpSpPr>
        <p:sp>
          <p:nvSpPr>
            <p:cNvPr id="11" name="Freeform 11"/>
            <p:cNvSpPr/>
            <p:nvPr/>
          </p:nvSpPr>
          <p:spPr>
            <a:xfrm>
              <a:off x="0" y="0"/>
              <a:ext cx="10823158" cy="7646646"/>
            </a:xfrm>
            <a:custGeom>
              <a:avLst/>
              <a:gdLst/>
              <a:ahLst/>
              <a:cxnLst/>
              <a:rect l="l" t="t" r="r" b="b"/>
              <a:pathLst>
                <a:path w="10823158" h="7646646">
                  <a:moveTo>
                    <a:pt x="0" y="0"/>
                  </a:moveTo>
                  <a:lnTo>
                    <a:pt x="10823158" y="0"/>
                  </a:lnTo>
                  <a:lnTo>
                    <a:pt x="10823158" y="7646646"/>
                  </a:lnTo>
                  <a:lnTo>
                    <a:pt x="0" y="7646646"/>
                  </a:lnTo>
                  <a:close/>
                </a:path>
              </a:pathLst>
            </a:custGeom>
            <a:solidFill>
              <a:srgbClr val="000000">
                <a:alpha val="0"/>
              </a:srgbClr>
            </a:solidFill>
          </p:spPr>
        </p:sp>
        <p:sp>
          <p:nvSpPr>
            <p:cNvPr id="12" name="TextBox 12"/>
            <p:cNvSpPr txBox="1"/>
            <p:nvPr/>
          </p:nvSpPr>
          <p:spPr>
            <a:xfrm>
              <a:off x="0" y="-66675"/>
              <a:ext cx="10823158" cy="7713322"/>
            </a:xfrm>
            <a:prstGeom prst="rect">
              <a:avLst/>
            </a:prstGeom>
          </p:spPr>
          <p:txBody>
            <a:bodyPr lIns="0" tIns="0" rIns="0" bIns="0" rtlCol="0" anchor="ctr"/>
            <a:lstStyle/>
            <a:p>
              <a:pPr marL="685800" lvl="2" indent="-228600" algn="l">
                <a:lnSpc>
                  <a:spcPts val="4200"/>
                </a:lnSpc>
                <a:buFont typeface="Arial"/>
                <a:buChar char="⚬"/>
              </a:pPr>
              <a:r>
                <a:rPr lang="en-US" sz="3000">
                  <a:solidFill>
                    <a:srgbClr val="FFFFFF"/>
                  </a:solidFill>
                  <a:latin typeface="Raleway"/>
                  <a:ea typeface="Raleway"/>
                  <a:cs typeface="Raleway"/>
                  <a:sym typeface="Raleway"/>
                </a:rPr>
                <a:t>Engaging Learning Environment – Feels more real than regular video calls.</a:t>
              </a:r>
            </a:p>
            <a:p>
              <a:pPr marL="685800" lvl="2" indent="-228600" algn="l">
                <a:lnSpc>
                  <a:spcPts val="4200"/>
                </a:lnSpc>
                <a:buFont typeface="Arial"/>
                <a:buChar char="⚬"/>
              </a:pPr>
              <a:r>
                <a:rPr lang="en-US" sz="3000">
                  <a:solidFill>
                    <a:srgbClr val="FFFFFF"/>
                  </a:solidFill>
                  <a:latin typeface="Raleway"/>
                  <a:ea typeface="Raleway"/>
                  <a:cs typeface="Raleway"/>
                  <a:sym typeface="Raleway"/>
                </a:rPr>
                <a:t>Enhanced Collaboration – Students and teachers can interact instantly.</a:t>
              </a:r>
            </a:p>
            <a:p>
              <a:pPr marL="685800" lvl="2" indent="-228600" algn="l">
                <a:lnSpc>
                  <a:spcPts val="4200"/>
                </a:lnSpc>
                <a:buFont typeface="Arial"/>
                <a:buChar char="⚬"/>
              </a:pPr>
              <a:r>
                <a:rPr lang="en-US" sz="3000">
                  <a:solidFill>
                    <a:srgbClr val="FFFFFF"/>
                  </a:solidFill>
                  <a:latin typeface="Raleway"/>
                  <a:ea typeface="Raleway"/>
                  <a:cs typeface="Raleway"/>
                  <a:sym typeface="Raleway"/>
                </a:rPr>
                <a:t>Interactive Teaching Tools – Includes a whiteboard, avatars, and chat for better learning.</a:t>
              </a:r>
            </a:p>
            <a:p>
              <a:pPr marL="685800" lvl="2" indent="-228600" algn="l">
                <a:lnSpc>
                  <a:spcPts val="4200"/>
                </a:lnSpc>
                <a:buFont typeface="Arial"/>
                <a:buChar char="⚬"/>
              </a:pPr>
              <a:r>
                <a:rPr lang="en-US" sz="3000">
                  <a:solidFill>
                    <a:srgbClr val="FFFFFF"/>
                  </a:solidFill>
                  <a:latin typeface="Raleway"/>
                  <a:ea typeface="Raleway"/>
                  <a:cs typeface="Raleway"/>
                  <a:sym typeface="Raleway"/>
                </a:rPr>
                <a:t>Scalability – Works for schools, universities, and corporate training.</a:t>
              </a:r>
            </a:p>
            <a:p>
              <a:pPr marL="685800" lvl="2" indent="-228600" algn="l">
                <a:lnSpc>
                  <a:spcPts val="4200"/>
                </a:lnSpc>
              </a:pPr>
              <a:endParaRPr lang="en-US" sz="3000">
                <a:solidFill>
                  <a:srgbClr val="FFFFFF"/>
                </a:solidFill>
                <a:latin typeface="Raleway"/>
                <a:ea typeface="Raleway"/>
                <a:cs typeface="Raleway"/>
                <a:sym typeface="Raleway"/>
              </a:endParaRPr>
            </a:p>
          </p:txBody>
        </p:sp>
      </p:grpSp>
      <p:grpSp>
        <p:nvGrpSpPr>
          <p:cNvPr id="13" name="Group 13"/>
          <p:cNvGrpSpPr/>
          <p:nvPr/>
        </p:nvGrpSpPr>
        <p:grpSpPr>
          <a:xfrm>
            <a:off x="1466773" y="9030085"/>
            <a:ext cx="1323748" cy="418331"/>
            <a:chOff x="0" y="0"/>
            <a:chExt cx="1764997" cy="557775"/>
          </a:xfrm>
        </p:grpSpPr>
        <p:sp>
          <p:nvSpPr>
            <p:cNvPr id="14" name="Freeform 14"/>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15" name="TextBox 15"/>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pPr>
              <a:r>
                <a:rPr lang="en-US" sz="1166" spc="628">
                  <a:solidFill>
                    <a:srgbClr val="FFFFFF"/>
                  </a:solidFill>
                  <a:latin typeface="Raleway"/>
                  <a:ea typeface="Raleway"/>
                  <a:cs typeface="Raleway"/>
                  <a:sym typeface="Raleway"/>
                </a:rPr>
                <a:t>06/10</a:t>
              </a:r>
            </a:p>
          </p:txBody>
        </p:sp>
      </p:grpSp>
      <p:sp>
        <p:nvSpPr>
          <p:cNvPr id="16" name="Freeform 16"/>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5">
              <a:alphaModFix amt="15000"/>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71142" y="18969"/>
            <a:ext cx="8474588" cy="5191335"/>
            <a:chOff x="-192147" y="0"/>
            <a:chExt cx="11299451" cy="6921780"/>
          </a:xfrm>
        </p:grpSpPr>
        <p:sp>
          <p:nvSpPr>
            <p:cNvPr id="4" name="Freeform 4"/>
            <p:cNvSpPr/>
            <p:nvPr/>
          </p:nvSpPr>
          <p:spPr>
            <a:xfrm>
              <a:off x="0" y="0"/>
              <a:ext cx="11107304" cy="6292540"/>
            </a:xfrm>
            <a:custGeom>
              <a:avLst/>
              <a:gdLst/>
              <a:ahLst/>
              <a:cxnLst/>
              <a:rect l="l" t="t" r="r" b="b"/>
              <a:pathLst>
                <a:path w="11107304" h="6292540">
                  <a:moveTo>
                    <a:pt x="0" y="0"/>
                  </a:moveTo>
                  <a:lnTo>
                    <a:pt x="11107304" y="0"/>
                  </a:lnTo>
                  <a:lnTo>
                    <a:pt x="11107304" y="6292540"/>
                  </a:lnTo>
                  <a:lnTo>
                    <a:pt x="0" y="6292540"/>
                  </a:lnTo>
                  <a:close/>
                </a:path>
              </a:pathLst>
            </a:custGeom>
            <a:solidFill>
              <a:srgbClr val="000000">
                <a:alpha val="0"/>
              </a:srgbClr>
            </a:solidFill>
          </p:spPr>
        </p:sp>
        <p:sp>
          <p:nvSpPr>
            <p:cNvPr id="5" name="TextBox 5"/>
            <p:cNvSpPr txBox="1"/>
            <p:nvPr/>
          </p:nvSpPr>
          <p:spPr>
            <a:xfrm>
              <a:off x="-192147" y="419689"/>
              <a:ext cx="11107304" cy="6502091"/>
            </a:xfrm>
            <a:prstGeom prst="rect">
              <a:avLst/>
            </a:prstGeom>
          </p:spPr>
          <p:txBody>
            <a:bodyPr lIns="0" tIns="0" rIns="0" bIns="0" rtlCol="0" anchor="t"/>
            <a:lstStyle/>
            <a:p>
              <a:pPr algn="l">
                <a:lnSpc>
                  <a:spcPts val="15657"/>
                </a:lnSpc>
              </a:pPr>
              <a:r>
                <a:rPr lang="en-US" sz="11184" dirty="0">
                  <a:solidFill>
                    <a:srgbClr val="FFFFFF"/>
                  </a:solidFill>
                  <a:latin typeface="Anton"/>
                  <a:ea typeface="Anton"/>
                  <a:cs typeface="Anton"/>
                  <a:sym typeface="Anton"/>
                </a:rPr>
                <a:t>FUTURE </a:t>
              </a:r>
            </a:p>
            <a:p>
              <a:pPr algn="l">
                <a:lnSpc>
                  <a:spcPts val="15657"/>
                </a:lnSpc>
              </a:pPr>
              <a:r>
                <a:rPr lang="en-US" sz="11184" dirty="0">
                  <a:solidFill>
                    <a:srgbClr val="FFFFFF"/>
                  </a:solidFill>
                  <a:latin typeface="Anton"/>
                  <a:ea typeface="Anton"/>
                  <a:cs typeface="Anton"/>
                  <a:sym typeface="Anton"/>
                </a:rPr>
                <a:t>ENHANCEMENTS</a:t>
              </a:r>
            </a:p>
          </p:txBody>
        </p:sp>
      </p:grpSp>
      <p:grpSp>
        <p:nvGrpSpPr>
          <p:cNvPr id="6" name="Group 6"/>
          <p:cNvGrpSpPr/>
          <p:nvPr/>
        </p:nvGrpSpPr>
        <p:grpSpPr>
          <a:xfrm>
            <a:off x="9144000" y="4320104"/>
            <a:ext cx="8440067" cy="4938196"/>
            <a:chOff x="0" y="0"/>
            <a:chExt cx="11253423" cy="6584261"/>
          </a:xfrm>
        </p:grpSpPr>
        <p:sp>
          <p:nvSpPr>
            <p:cNvPr id="7" name="Freeform 7"/>
            <p:cNvSpPr/>
            <p:nvPr/>
          </p:nvSpPr>
          <p:spPr>
            <a:xfrm>
              <a:off x="0" y="0"/>
              <a:ext cx="11253422" cy="6584262"/>
            </a:xfrm>
            <a:custGeom>
              <a:avLst/>
              <a:gdLst/>
              <a:ahLst/>
              <a:cxnLst/>
              <a:rect l="l" t="t" r="r" b="b"/>
              <a:pathLst>
                <a:path w="11253422" h="6584262">
                  <a:moveTo>
                    <a:pt x="0" y="0"/>
                  </a:moveTo>
                  <a:lnTo>
                    <a:pt x="11253422" y="0"/>
                  </a:lnTo>
                  <a:lnTo>
                    <a:pt x="11253422" y="6584262"/>
                  </a:lnTo>
                  <a:lnTo>
                    <a:pt x="0" y="6584262"/>
                  </a:lnTo>
                  <a:close/>
                </a:path>
              </a:pathLst>
            </a:custGeom>
            <a:solidFill>
              <a:srgbClr val="000000">
                <a:alpha val="0"/>
              </a:srgbClr>
            </a:solidFill>
          </p:spPr>
        </p:sp>
        <p:sp>
          <p:nvSpPr>
            <p:cNvPr id="8" name="TextBox 8"/>
            <p:cNvSpPr txBox="1"/>
            <p:nvPr/>
          </p:nvSpPr>
          <p:spPr>
            <a:xfrm>
              <a:off x="0" y="-66675"/>
              <a:ext cx="11253423" cy="6650936"/>
            </a:xfrm>
            <a:prstGeom prst="rect">
              <a:avLst/>
            </a:prstGeom>
          </p:spPr>
          <p:txBody>
            <a:bodyPr lIns="0" tIns="0" rIns="0" bIns="0" rtlCol="0" anchor="t"/>
            <a:lstStyle/>
            <a:p>
              <a:pPr marL="685800" lvl="2" indent="-228600" algn="l">
                <a:lnSpc>
                  <a:spcPts val="4200"/>
                </a:lnSpc>
                <a:buFont typeface="Arial"/>
                <a:buChar char="⚬"/>
              </a:pPr>
              <a:r>
                <a:rPr lang="en-US" sz="3000">
                  <a:solidFill>
                    <a:srgbClr val="FFFFFF"/>
                  </a:solidFill>
                  <a:latin typeface="Raleway"/>
                  <a:ea typeface="Raleway"/>
                  <a:cs typeface="Raleway"/>
                  <a:sym typeface="Raleway"/>
                </a:rPr>
                <a:t>More Realistic &amp; Customizable Avatars – Improved animations and expressions.</a:t>
              </a:r>
            </a:p>
            <a:p>
              <a:pPr marL="685800" lvl="2" indent="-228600" algn="l">
                <a:lnSpc>
                  <a:spcPts val="4200"/>
                </a:lnSpc>
                <a:buFont typeface="Arial"/>
                <a:buChar char="⚬"/>
              </a:pPr>
              <a:r>
                <a:rPr lang="en-US" sz="3000">
                  <a:solidFill>
                    <a:srgbClr val="FFFFFF"/>
                  </a:solidFill>
                  <a:latin typeface="Raleway"/>
                  <a:ea typeface="Raleway"/>
                  <a:cs typeface="Raleway"/>
                  <a:sym typeface="Raleway"/>
                </a:rPr>
                <a:t>AI-Powered Tutors – Virtual assistants for better learning support.</a:t>
              </a:r>
            </a:p>
            <a:p>
              <a:pPr marL="685800" lvl="2" indent="-228600" algn="l">
                <a:lnSpc>
                  <a:spcPts val="4200"/>
                </a:lnSpc>
                <a:buFont typeface="Arial"/>
                <a:buChar char="⚬"/>
              </a:pPr>
              <a:r>
                <a:rPr lang="en-US" sz="3000">
                  <a:solidFill>
                    <a:srgbClr val="FFFFFF"/>
                  </a:solidFill>
                  <a:latin typeface="Raleway"/>
                  <a:ea typeface="Raleway"/>
                  <a:cs typeface="Raleway"/>
                  <a:sym typeface="Raleway"/>
                </a:rPr>
                <a:t>Expanded Virtual Environments – Multiple classroom designs.</a:t>
              </a:r>
            </a:p>
            <a:p>
              <a:pPr marL="685800" lvl="2" indent="-228600" algn="l">
                <a:lnSpc>
                  <a:spcPts val="4200"/>
                </a:lnSpc>
                <a:buFont typeface="Arial"/>
                <a:buChar char="⚬"/>
              </a:pPr>
              <a:r>
                <a:rPr lang="en-US" sz="3000">
                  <a:solidFill>
                    <a:srgbClr val="FFFFFF"/>
                  </a:solidFill>
                  <a:latin typeface="Raleway"/>
                  <a:ea typeface="Raleway"/>
                  <a:cs typeface="Raleway"/>
                  <a:sym typeface="Raleway"/>
                </a:rPr>
                <a:t>Mobile &amp; VR Support – Making it accessible across all devices.</a:t>
              </a:r>
            </a:p>
            <a:p>
              <a:pPr marL="685800" lvl="2" indent="-228600" algn="l">
                <a:lnSpc>
                  <a:spcPts val="4200"/>
                </a:lnSpc>
              </a:pPr>
              <a:endParaRPr lang="en-US" sz="3000">
                <a:solidFill>
                  <a:srgbClr val="FFFFFF"/>
                </a:solidFill>
                <a:latin typeface="Raleway"/>
                <a:ea typeface="Raleway"/>
                <a:cs typeface="Raleway"/>
                <a:sym typeface="Raleway"/>
              </a:endParaRPr>
            </a:p>
          </p:txBody>
        </p:sp>
      </p:grpSp>
      <p:grpSp>
        <p:nvGrpSpPr>
          <p:cNvPr id="9" name="Group 9"/>
          <p:cNvGrpSpPr/>
          <p:nvPr/>
        </p:nvGrpSpPr>
        <p:grpSpPr>
          <a:xfrm>
            <a:off x="6400800" y="-30563"/>
            <a:ext cx="12189142" cy="9802478"/>
            <a:chOff x="402605" y="-382128"/>
            <a:chExt cx="16252189" cy="13069971"/>
          </a:xfrm>
        </p:grpSpPr>
        <p:sp>
          <p:nvSpPr>
            <p:cNvPr id="10" name="Freeform 10"/>
            <p:cNvSpPr/>
            <p:nvPr/>
          </p:nvSpPr>
          <p:spPr>
            <a:xfrm>
              <a:off x="402605" y="-382128"/>
              <a:ext cx="16252189" cy="13069971"/>
            </a:xfrm>
            <a:custGeom>
              <a:avLst/>
              <a:gdLst/>
              <a:ahLst/>
              <a:cxnLst/>
              <a:rect l="l" t="t" r="r" b="b"/>
              <a:pathLst>
                <a:path w="16252189" h="13069970">
                  <a:moveTo>
                    <a:pt x="0" y="0"/>
                  </a:moveTo>
                  <a:lnTo>
                    <a:pt x="16252189" y="0"/>
                  </a:lnTo>
                  <a:lnTo>
                    <a:pt x="16252189" y="13069970"/>
                  </a:lnTo>
                  <a:lnTo>
                    <a:pt x="0" y="13069970"/>
                  </a:lnTo>
                  <a:lnTo>
                    <a:pt x="0" y="0"/>
                  </a:lnTo>
                  <a:close/>
                </a:path>
              </a:pathLst>
            </a:custGeom>
            <a:blipFill>
              <a:blip r:embed="rId4">
                <a:alphaModFix amt="20999"/>
              </a:blip>
              <a:stretch>
                <a:fillRect t="-140" b="-140"/>
              </a:stretch>
            </a:blipFill>
          </p:spPr>
          <p:txBody>
            <a:bodyPr/>
            <a:lstStyle/>
            <a:p>
              <a:endParaRPr lang="en-US" dirty="0"/>
            </a:p>
          </p:txBody>
        </p:sp>
      </p:grpSp>
      <p:grpSp>
        <p:nvGrpSpPr>
          <p:cNvPr id="11" name="Group 11"/>
          <p:cNvGrpSpPr/>
          <p:nvPr/>
        </p:nvGrpSpPr>
        <p:grpSpPr>
          <a:xfrm>
            <a:off x="1204247" y="4320104"/>
            <a:ext cx="6594090" cy="4938196"/>
            <a:chOff x="0" y="0"/>
            <a:chExt cx="8792120" cy="6584261"/>
          </a:xfrm>
        </p:grpSpPr>
        <p:sp>
          <p:nvSpPr>
            <p:cNvPr id="12" name="Freeform 12"/>
            <p:cNvSpPr/>
            <p:nvPr/>
          </p:nvSpPr>
          <p:spPr>
            <a:xfrm>
              <a:off x="0" y="0"/>
              <a:ext cx="8792083" cy="6584315"/>
            </a:xfrm>
            <a:custGeom>
              <a:avLst/>
              <a:gdLst/>
              <a:ahLst/>
              <a:cxnLst/>
              <a:rect l="l" t="t" r="r" b="b"/>
              <a:pathLst>
                <a:path w="8792083" h="6584315">
                  <a:moveTo>
                    <a:pt x="0" y="0"/>
                  </a:moveTo>
                  <a:lnTo>
                    <a:pt x="8792083" y="0"/>
                  </a:lnTo>
                  <a:lnTo>
                    <a:pt x="8792083" y="6584315"/>
                  </a:lnTo>
                  <a:lnTo>
                    <a:pt x="0" y="6584315"/>
                  </a:lnTo>
                  <a:lnTo>
                    <a:pt x="0" y="0"/>
                  </a:lnTo>
                  <a:close/>
                </a:path>
              </a:pathLst>
            </a:custGeom>
            <a:blipFill>
              <a:blip r:embed="rId5"/>
              <a:stretch>
                <a:fillRect l="-16567" r="-16567"/>
              </a:stretch>
            </a:blipFill>
          </p:spPr>
        </p:sp>
      </p:grpSp>
      <p:grpSp>
        <p:nvGrpSpPr>
          <p:cNvPr id="13" name="Group 13"/>
          <p:cNvGrpSpPr/>
          <p:nvPr/>
        </p:nvGrpSpPr>
        <p:grpSpPr>
          <a:xfrm>
            <a:off x="804899" y="9285414"/>
            <a:ext cx="1323748" cy="418331"/>
            <a:chOff x="0" y="0"/>
            <a:chExt cx="1764997" cy="557775"/>
          </a:xfrm>
        </p:grpSpPr>
        <p:sp>
          <p:nvSpPr>
            <p:cNvPr id="14" name="Freeform 14"/>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15" name="TextBox 15"/>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pPr>
              <a:r>
                <a:rPr lang="en-US" sz="1166" spc="628">
                  <a:solidFill>
                    <a:srgbClr val="FFFFFF"/>
                  </a:solidFill>
                  <a:latin typeface="Raleway"/>
                  <a:ea typeface="Raleway"/>
                  <a:cs typeface="Raleway"/>
                  <a:sym typeface="Raleway"/>
                </a:rPr>
                <a:t>08/10</a:t>
              </a:r>
            </a:p>
          </p:txBody>
        </p:sp>
      </p:grpSp>
      <p:sp>
        <p:nvSpPr>
          <p:cNvPr id="16" name="Freeform 16"/>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6">
              <a:alphaModFix amt="15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813855" y="9068185"/>
            <a:ext cx="445445" cy="445445"/>
          </a:xfrm>
          <a:custGeom>
            <a:avLst/>
            <a:gdLst/>
            <a:ahLst/>
            <a:cxnLst/>
            <a:rect l="l" t="t" r="r" b="b"/>
            <a:pathLst>
              <a:path w="445445" h="445445">
                <a:moveTo>
                  <a:pt x="0" y="0"/>
                </a:moveTo>
                <a:lnTo>
                  <a:pt x="445445" y="0"/>
                </a:lnTo>
                <a:lnTo>
                  <a:pt x="445445" y="445445"/>
                </a:lnTo>
                <a:lnTo>
                  <a:pt x="0" y="445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959659">
            <a:off x="12445759" y="5904404"/>
            <a:ext cx="5177018" cy="4660282"/>
            <a:chOff x="0" y="0"/>
            <a:chExt cx="6902691" cy="6213709"/>
          </a:xfrm>
        </p:grpSpPr>
        <p:sp>
          <p:nvSpPr>
            <p:cNvPr id="4" name="Freeform 4"/>
            <p:cNvSpPr/>
            <p:nvPr/>
          </p:nvSpPr>
          <p:spPr>
            <a:xfrm>
              <a:off x="0" y="0"/>
              <a:ext cx="6902704" cy="6213729"/>
            </a:xfrm>
            <a:custGeom>
              <a:avLst/>
              <a:gdLst/>
              <a:ahLst/>
              <a:cxnLst/>
              <a:rect l="l" t="t" r="r" b="b"/>
              <a:pathLst>
                <a:path w="6902704" h="6213729">
                  <a:moveTo>
                    <a:pt x="0" y="0"/>
                  </a:moveTo>
                  <a:lnTo>
                    <a:pt x="6902704" y="0"/>
                  </a:lnTo>
                  <a:lnTo>
                    <a:pt x="6902704" y="6213729"/>
                  </a:lnTo>
                  <a:lnTo>
                    <a:pt x="0" y="6213729"/>
                  </a:lnTo>
                  <a:lnTo>
                    <a:pt x="0" y="0"/>
                  </a:lnTo>
                  <a:close/>
                </a:path>
              </a:pathLst>
            </a:custGeom>
            <a:blipFill>
              <a:blip r:embed="rId4"/>
              <a:stretch>
                <a:fillRect l="-2" r="-2"/>
              </a:stretch>
            </a:blipFill>
          </p:spPr>
        </p:sp>
      </p:grpSp>
      <p:grpSp>
        <p:nvGrpSpPr>
          <p:cNvPr id="5" name="Group 5"/>
          <p:cNvGrpSpPr/>
          <p:nvPr/>
        </p:nvGrpSpPr>
        <p:grpSpPr>
          <a:xfrm>
            <a:off x="10732390" y="1988795"/>
            <a:ext cx="7392943" cy="4958220"/>
            <a:chOff x="0" y="0"/>
            <a:chExt cx="9857257" cy="6610960"/>
          </a:xfrm>
        </p:grpSpPr>
        <p:sp>
          <p:nvSpPr>
            <p:cNvPr id="6" name="Freeform 6"/>
            <p:cNvSpPr/>
            <p:nvPr/>
          </p:nvSpPr>
          <p:spPr>
            <a:xfrm>
              <a:off x="0" y="0"/>
              <a:ext cx="9857232" cy="6610985"/>
            </a:xfrm>
            <a:custGeom>
              <a:avLst/>
              <a:gdLst/>
              <a:ahLst/>
              <a:cxnLst/>
              <a:rect l="l" t="t" r="r" b="b"/>
              <a:pathLst>
                <a:path w="9857232" h="6610985">
                  <a:moveTo>
                    <a:pt x="9509887" y="0"/>
                  </a:moveTo>
                  <a:lnTo>
                    <a:pt x="345440" y="0"/>
                  </a:lnTo>
                  <a:cubicBezTo>
                    <a:pt x="155194" y="0"/>
                    <a:pt x="0" y="155194"/>
                    <a:pt x="0" y="345440"/>
                  </a:cubicBezTo>
                  <a:lnTo>
                    <a:pt x="0" y="6610985"/>
                  </a:lnTo>
                  <a:lnTo>
                    <a:pt x="9857232" y="6610985"/>
                  </a:lnTo>
                  <a:lnTo>
                    <a:pt x="9857232" y="345440"/>
                  </a:lnTo>
                  <a:cubicBezTo>
                    <a:pt x="9855327" y="155194"/>
                    <a:pt x="9700133" y="0"/>
                    <a:pt x="9509887" y="0"/>
                  </a:cubicBezTo>
                  <a:close/>
                  <a:moveTo>
                    <a:pt x="9552559" y="6178296"/>
                  </a:moveTo>
                  <a:lnTo>
                    <a:pt x="300736" y="6178296"/>
                  </a:lnTo>
                  <a:lnTo>
                    <a:pt x="300736" y="390017"/>
                  </a:lnTo>
                  <a:lnTo>
                    <a:pt x="9552559" y="390017"/>
                  </a:lnTo>
                  <a:lnTo>
                    <a:pt x="9552559" y="6178296"/>
                  </a:lnTo>
                  <a:close/>
                </a:path>
              </a:pathLst>
            </a:custGeom>
            <a:gradFill rotWithShape="1">
              <a:gsLst>
                <a:gs pos="0">
                  <a:srgbClr val="050D18">
                    <a:alpha val="100000"/>
                  </a:srgbClr>
                </a:gs>
                <a:gs pos="100000">
                  <a:srgbClr val="380935">
                    <a:alpha val="100000"/>
                  </a:srgbClr>
                </a:gs>
              </a:gsLst>
              <a:lin ang="0"/>
            </a:gradFill>
          </p:spPr>
        </p:sp>
      </p:grpSp>
      <p:sp>
        <p:nvSpPr>
          <p:cNvPr id="7" name="Freeform 7"/>
          <p:cNvSpPr/>
          <p:nvPr/>
        </p:nvSpPr>
        <p:spPr>
          <a:xfrm>
            <a:off x="9555964" y="2540689"/>
            <a:ext cx="9146584" cy="5205621"/>
          </a:xfrm>
          <a:custGeom>
            <a:avLst/>
            <a:gdLst/>
            <a:ahLst/>
            <a:cxnLst/>
            <a:rect l="l" t="t" r="r" b="b"/>
            <a:pathLst>
              <a:path w="9146584" h="5205621">
                <a:moveTo>
                  <a:pt x="0" y="0"/>
                </a:moveTo>
                <a:lnTo>
                  <a:pt x="9146584" y="0"/>
                </a:lnTo>
                <a:lnTo>
                  <a:pt x="9146584" y="5205622"/>
                </a:lnTo>
                <a:lnTo>
                  <a:pt x="0" y="5205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3820545" y="6948470"/>
            <a:ext cx="1213723" cy="110603"/>
            <a:chOff x="0" y="0"/>
            <a:chExt cx="1618298" cy="147471"/>
          </a:xfrm>
        </p:grpSpPr>
        <p:sp>
          <p:nvSpPr>
            <p:cNvPr id="9" name="Freeform 9"/>
            <p:cNvSpPr/>
            <p:nvPr/>
          </p:nvSpPr>
          <p:spPr>
            <a:xfrm>
              <a:off x="0" y="0"/>
              <a:ext cx="1618361" cy="147447"/>
            </a:xfrm>
            <a:custGeom>
              <a:avLst/>
              <a:gdLst/>
              <a:ahLst/>
              <a:cxnLst/>
              <a:rect l="l" t="t" r="r" b="b"/>
              <a:pathLst>
                <a:path w="1618361" h="147447">
                  <a:moveTo>
                    <a:pt x="147447" y="147447"/>
                  </a:moveTo>
                  <a:lnTo>
                    <a:pt x="1472819" y="147447"/>
                  </a:lnTo>
                  <a:cubicBezTo>
                    <a:pt x="1554353" y="147447"/>
                    <a:pt x="1618361" y="81534"/>
                    <a:pt x="1618361" y="1905"/>
                  </a:cubicBezTo>
                  <a:lnTo>
                    <a:pt x="1618361" y="0"/>
                  </a:lnTo>
                  <a:lnTo>
                    <a:pt x="0" y="0"/>
                  </a:lnTo>
                  <a:lnTo>
                    <a:pt x="0" y="1905"/>
                  </a:lnTo>
                  <a:cubicBezTo>
                    <a:pt x="0" y="81534"/>
                    <a:pt x="65913" y="147447"/>
                    <a:pt x="147447" y="147447"/>
                  </a:cubicBezTo>
                  <a:close/>
                </a:path>
              </a:pathLst>
            </a:custGeom>
            <a:solidFill>
              <a:srgbClr val="E6C3BE"/>
            </a:solidFill>
          </p:spPr>
        </p:sp>
      </p:grpSp>
      <p:grpSp>
        <p:nvGrpSpPr>
          <p:cNvPr id="10" name="Group 10"/>
          <p:cNvGrpSpPr/>
          <p:nvPr/>
        </p:nvGrpSpPr>
        <p:grpSpPr>
          <a:xfrm>
            <a:off x="10042576" y="7169676"/>
            <a:ext cx="8771116" cy="40749"/>
            <a:chOff x="0" y="0"/>
            <a:chExt cx="11694821" cy="54331"/>
          </a:xfrm>
        </p:grpSpPr>
        <p:sp>
          <p:nvSpPr>
            <p:cNvPr id="11" name="Freeform 11"/>
            <p:cNvSpPr/>
            <p:nvPr/>
          </p:nvSpPr>
          <p:spPr>
            <a:xfrm>
              <a:off x="0" y="0"/>
              <a:ext cx="11694922" cy="54356"/>
            </a:xfrm>
            <a:custGeom>
              <a:avLst/>
              <a:gdLst/>
              <a:ahLst/>
              <a:cxnLst/>
              <a:rect l="l" t="t" r="r" b="b"/>
              <a:pathLst>
                <a:path w="11694922" h="54356">
                  <a:moveTo>
                    <a:pt x="0" y="0"/>
                  </a:moveTo>
                  <a:cubicBezTo>
                    <a:pt x="0" y="30988"/>
                    <a:pt x="25273" y="54356"/>
                    <a:pt x="54356" y="54356"/>
                  </a:cubicBezTo>
                  <a:lnTo>
                    <a:pt x="11640566" y="54356"/>
                  </a:lnTo>
                  <a:cubicBezTo>
                    <a:pt x="11671553" y="54356"/>
                    <a:pt x="11694922" y="29083"/>
                    <a:pt x="11694922" y="0"/>
                  </a:cubicBezTo>
                  <a:lnTo>
                    <a:pt x="0" y="0"/>
                  </a:lnTo>
                  <a:close/>
                </a:path>
              </a:pathLst>
            </a:custGeom>
            <a:solidFill>
              <a:srgbClr val="E6C3BE"/>
            </a:solidFill>
          </p:spPr>
        </p:sp>
      </p:grpSp>
      <p:grpSp>
        <p:nvGrpSpPr>
          <p:cNvPr id="12" name="Group 12"/>
          <p:cNvGrpSpPr/>
          <p:nvPr/>
        </p:nvGrpSpPr>
        <p:grpSpPr>
          <a:xfrm>
            <a:off x="10732390" y="2716447"/>
            <a:ext cx="6938888" cy="4342626"/>
            <a:chOff x="0" y="0"/>
            <a:chExt cx="9251851" cy="5790168"/>
          </a:xfrm>
        </p:grpSpPr>
        <p:sp>
          <p:nvSpPr>
            <p:cNvPr id="13" name="Freeform 13"/>
            <p:cNvSpPr/>
            <p:nvPr/>
          </p:nvSpPr>
          <p:spPr>
            <a:xfrm>
              <a:off x="0" y="0"/>
              <a:ext cx="9251823" cy="5790184"/>
            </a:xfrm>
            <a:custGeom>
              <a:avLst/>
              <a:gdLst/>
              <a:ahLst/>
              <a:cxnLst/>
              <a:rect l="l" t="t" r="r" b="b"/>
              <a:pathLst>
                <a:path w="9251823" h="5790184">
                  <a:moveTo>
                    <a:pt x="0" y="0"/>
                  </a:moveTo>
                  <a:lnTo>
                    <a:pt x="9251823" y="0"/>
                  </a:lnTo>
                  <a:lnTo>
                    <a:pt x="9251823" y="5790184"/>
                  </a:lnTo>
                  <a:lnTo>
                    <a:pt x="0" y="5790184"/>
                  </a:lnTo>
                  <a:close/>
                </a:path>
              </a:pathLst>
            </a:custGeom>
            <a:blipFill>
              <a:blip r:embed="rId7"/>
              <a:stretch>
                <a:fillRect t="-3261" b="-3261"/>
              </a:stretch>
            </a:blipFill>
          </p:spPr>
        </p:sp>
      </p:grpSp>
      <p:grpSp>
        <p:nvGrpSpPr>
          <p:cNvPr id="14" name="Group 14"/>
          <p:cNvGrpSpPr/>
          <p:nvPr/>
        </p:nvGrpSpPr>
        <p:grpSpPr>
          <a:xfrm>
            <a:off x="1466773" y="9030085"/>
            <a:ext cx="1323748" cy="418331"/>
            <a:chOff x="0" y="0"/>
            <a:chExt cx="1764997" cy="557775"/>
          </a:xfrm>
        </p:grpSpPr>
        <p:sp>
          <p:nvSpPr>
            <p:cNvPr id="15" name="Freeform 15"/>
            <p:cNvSpPr/>
            <p:nvPr/>
          </p:nvSpPr>
          <p:spPr>
            <a:xfrm>
              <a:off x="0" y="0"/>
              <a:ext cx="1764997" cy="557775"/>
            </a:xfrm>
            <a:custGeom>
              <a:avLst/>
              <a:gdLst/>
              <a:ahLst/>
              <a:cxnLst/>
              <a:rect l="l" t="t" r="r" b="b"/>
              <a:pathLst>
                <a:path w="1764997" h="557775">
                  <a:moveTo>
                    <a:pt x="0" y="0"/>
                  </a:moveTo>
                  <a:lnTo>
                    <a:pt x="1764997" y="0"/>
                  </a:lnTo>
                  <a:lnTo>
                    <a:pt x="1764997" y="557775"/>
                  </a:lnTo>
                  <a:lnTo>
                    <a:pt x="0" y="557775"/>
                  </a:lnTo>
                  <a:close/>
                </a:path>
              </a:pathLst>
            </a:custGeom>
            <a:solidFill>
              <a:srgbClr val="000000">
                <a:alpha val="0"/>
              </a:srgbClr>
            </a:solidFill>
          </p:spPr>
        </p:sp>
        <p:sp>
          <p:nvSpPr>
            <p:cNvPr id="16" name="TextBox 16"/>
            <p:cNvSpPr txBox="1"/>
            <p:nvPr/>
          </p:nvSpPr>
          <p:spPr>
            <a:xfrm>
              <a:off x="0" y="-38100"/>
              <a:ext cx="1764997" cy="595875"/>
            </a:xfrm>
            <a:prstGeom prst="rect">
              <a:avLst/>
            </a:prstGeom>
          </p:spPr>
          <p:txBody>
            <a:bodyPr lIns="0" tIns="0" rIns="0" bIns="0" rtlCol="0" anchor="t"/>
            <a:lstStyle/>
            <a:p>
              <a:pPr algn="l">
                <a:lnSpc>
                  <a:spcPts val="1633"/>
                </a:lnSpc>
              </a:pPr>
              <a:r>
                <a:rPr lang="en-US" sz="1166" spc="628">
                  <a:solidFill>
                    <a:srgbClr val="FFFFFF"/>
                  </a:solidFill>
                  <a:latin typeface="Raleway"/>
                  <a:ea typeface="Raleway"/>
                  <a:cs typeface="Raleway"/>
                  <a:sym typeface="Raleway"/>
                </a:rPr>
                <a:t>PPAGE</a:t>
              </a:r>
            </a:p>
            <a:p>
              <a:pPr algn="l">
                <a:lnSpc>
                  <a:spcPts val="1633"/>
                </a:lnSpc>
              </a:pPr>
              <a:r>
                <a:rPr lang="en-US" sz="1166" spc="628">
                  <a:solidFill>
                    <a:srgbClr val="FFFFFF"/>
                  </a:solidFill>
                  <a:latin typeface="Raleway"/>
                  <a:ea typeface="Raleway"/>
                  <a:cs typeface="Raleway"/>
                  <a:sym typeface="Raleway"/>
                </a:rPr>
                <a:t>09/10</a:t>
              </a:r>
            </a:p>
          </p:txBody>
        </p:sp>
      </p:grpSp>
      <p:grpSp>
        <p:nvGrpSpPr>
          <p:cNvPr id="17" name="Group 17"/>
          <p:cNvGrpSpPr/>
          <p:nvPr/>
        </p:nvGrpSpPr>
        <p:grpSpPr>
          <a:xfrm>
            <a:off x="5692707" y="-591382"/>
            <a:ext cx="10564883" cy="3899616"/>
            <a:chOff x="-639485" y="0"/>
            <a:chExt cx="14879383" cy="5492146"/>
          </a:xfrm>
        </p:grpSpPr>
        <p:sp>
          <p:nvSpPr>
            <p:cNvPr id="18" name="Freeform 18"/>
            <p:cNvSpPr/>
            <p:nvPr/>
          </p:nvSpPr>
          <p:spPr>
            <a:xfrm>
              <a:off x="0" y="0"/>
              <a:ext cx="14239898" cy="4250172"/>
            </a:xfrm>
            <a:custGeom>
              <a:avLst/>
              <a:gdLst/>
              <a:ahLst/>
              <a:cxnLst/>
              <a:rect l="l" t="t" r="r" b="b"/>
              <a:pathLst>
                <a:path w="14239898" h="4250172">
                  <a:moveTo>
                    <a:pt x="0" y="0"/>
                  </a:moveTo>
                  <a:lnTo>
                    <a:pt x="14239898" y="0"/>
                  </a:lnTo>
                  <a:lnTo>
                    <a:pt x="14239898" y="4250172"/>
                  </a:lnTo>
                  <a:lnTo>
                    <a:pt x="0" y="4250172"/>
                  </a:lnTo>
                  <a:close/>
                </a:path>
              </a:pathLst>
            </a:custGeom>
            <a:solidFill>
              <a:srgbClr val="000000">
                <a:alpha val="0"/>
              </a:srgbClr>
            </a:solidFill>
          </p:spPr>
        </p:sp>
        <p:sp>
          <p:nvSpPr>
            <p:cNvPr id="19" name="TextBox 19"/>
            <p:cNvSpPr txBox="1"/>
            <p:nvPr/>
          </p:nvSpPr>
          <p:spPr>
            <a:xfrm>
              <a:off x="-639485" y="1356274"/>
              <a:ext cx="14239899" cy="4135872"/>
            </a:xfrm>
            <a:prstGeom prst="rect">
              <a:avLst/>
            </a:prstGeom>
          </p:spPr>
          <p:txBody>
            <a:bodyPr lIns="0" tIns="0" rIns="0" bIns="0" rtlCol="0" anchor="t"/>
            <a:lstStyle/>
            <a:p>
              <a:pPr algn="l">
                <a:lnSpc>
                  <a:spcPts val="12238"/>
                </a:lnSpc>
              </a:pPr>
              <a:r>
                <a:rPr lang="en-US" sz="11229" dirty="0">
                  <a:solidFill>
                    <a:srgbClr val="FFFFFF"/>
                  </a:solidFill>
                  <a:latin typeface="Anton"/>
                  <a:ea typeface="Anton"/>
                  <a:cs typeface="Anton"/>
                  <a:sym typeface="Anton"/>
                </a:rPr>
                <a:t>CONCLUSION</a:t>
              </a:r>
            </a:p>
          </p:txBody>
        </p:sp>
      </p:grpSp>
      <p:grpSp>
        <p:nvGrpSpPr>
          <p:cNvPr id="20" name="Group 20"/>
          <p:cNvGrpSpPr/>
          <p:nvPr/>
        </p:nvGrpSpPr>
        <p:grpSpPr>
          <a:xfrm>
            <a:off x="438218" y="1816227"/>
            <a:ext cx="9117746" cy="10739628"/>
            <a:chOff x="0" y="0"/>
            <a:chExt cx="12156995" cy="14319504"/>
          </a:xfrm>
        </p:grpSpPr>
        <p:sp>
          <p:nvSpPr>
            <p:cNvPr id="21" name="Freeform 21"/>
            <p:cNvSpPr/>
            <p:nvPr/>
          </p:nvSpPr>
          <p:spPr>
            <a:xfrm>
              <a:off x="0" y="0"/>
              <a:ext cx="12156994" cy="14319504"/>
            </a:xfrm>
            <a:custGeom>
              <a:avLst/>
              <a:gdLst/>
              <a:ahLst/>
              <a:cxnLst/>
              <a:rect l="l" t="t" r="r" b="b"/>
              <a:pathLst>
                <a:path w="12156994" h="14319504">
                  <a:moveTo>
                    <a:pt x="0" y="0"/>
                  </a:moveTo>
                  <a:lnTo>
                    <a:pt x="12156994" y="0"/>
                  </a:lnTo>
                  <a:lnTo>
                    <a:pt x="12156994" y="14319504"/>
                  </a:lnTo>
                  <a:lnTo>
                    <a:pt x="0" y="14319504"/>
                  </a:lnTo>
                  <a:close/>
                </a:path>
              </a:pathLst>
            </a:custGeom>
            <a:solidFill>
              <a:srgbClr val="000000">
                <a:alpha val="0"/>
              </a:srgbClr>
            </a:solidFill>
          </p:spPr>
        </p:sp>
        <p:sp>
          <p:nvSpPr>
            <p:cNvPr id="22" name="TextBox 22"/>
            <p:cNvSpPr txBox="1"/>
            <p:nvPr/>
          </p:nvSpPr>
          <p:spPr>
            <a:xfrm>
              <a:off x="0" y="-66675"/>
              <a:ext cx="12156995" cy="14386179"/>
            </a:xfrm>
            <a:prstGeom prst="rect">
              <a:avLst/>
            </a:prstGeom>
          </p:spPr>
          <p:txBody>
            <a:bodyPr lIns="0" tIns="0" rIns="0" bIns="0" rtlCol="0" anchor="t"/>
            <a:lstStyle/>
            <a:p>
              <a:pPr algn="l">
                <a:lnSpc>
                  <a:spcPts val="4200"/>
                </a:lnSpc>
              </a:pPr>
              <a:r>
                <a:rPr lang="en-US" sz="3000" dirty="0">
                  <a:solidFill>
                    <a:srgbClr val="FFFFFF"/>
                  </a:solidFill>
                  <a:latin typeface="Raleway"/>
                  <a:ea typeface="Raleway"/>
                  <a:cs typeface="Raleway"/>
                  <a:sym typeface="Raleway"/>
                </a:rPr>
                <a:t>By this, we conclude that virtualizing 3D avatars, AI tutors, and real-time collaboration makes online communication more effective and engaging. Supporting both VR and mobile devices, it provides flexibility and accessibility to different users. This innovation increases communication, collaboration, and learning experience, and remote collaboration feels more natural. With the latest developments in technology, these types of solutions will continue to form the future of virtual meetings, learning, and telecommuting, closing the divide between real-life and online interactions.</a:t>
              </a: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a:p>
              <a:pPr algn="l">
                <a:lnSpc>
                  <a:spcPts val="4200"/>
                </a:lnSpc>
              </a:pPr>
              <a:endParaRPr lang="en-US" sz="3000" dirty="0">
                <a:solidFill>
                  <a:srgbClr val="FFFFFF"/>
                </a:solidFill>
                <a:latin typeface="Raleway"/>
                <a:ea typeface="Raleway"/>
                <a:cs typeface="Raleway"/>
                <a:sym typeface="Raleway"/>
              </a:endParaRPr>
            </a:p>
          </p:txBody>
        </p:sp>
      </p:grpSp>
      <p:sp>
        <p:nvSpPr>
          <p:cNvPr id="23" name="Freeform 23"/>
          <p:cNvSpPr/>
          <p:nvPr/>
        </p:nvSpPr>
        <p:spPr>
          <a:xfrm>
            <a:off x="194437" y="256033"/>
            <a:ext cx="1384829" cy="1103285"/>
          </a:xfrm>
          <a:custGeom>
            <a:avLst/>
            <a:gdLst/>
            <a:ahLst/>
            <a:cxnLst/>
            <a:rect l="l" t="t" r="r" b="b"/>
            <a:pathLst>
              <a:path w="1384829" h="1103285">
                <a:moveTo>
                  <a:pt x="0" y="0"/>
                </a:moveTo>
                <a:lnTo>
                  <a:pt x="1384829" y="0"/>
                </a:lnTo>
                <a:lnTo>
                  <a:pt x="1384829" y="1103285"/>
                </a:lnTo>
                <a:lnTo>
                  <a:pt x="0" y="1103285"/>
                </a:lnTo>
                <a:lnTo>
                  <a:pt x="0" y="0"/>
                </a:lnTo>
                <a:close/>
              </a:path>
            </a:pathLst>
          </a:custGeom>
          <a:blipFill>
            <a:blip r:embed="rId8">
              <a:alphaModFix amt="15000"/>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f91f9a0-d7b8-4d47-8b7b-609640c33ce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8C691193637648AA48B4E70484035C" ma:contentTypeVersion="5" ma:contentTypeDescription="Create a new document." ma:contentTypeScope="" ma:versionID="b4dd09474c6a24d9f64232f3f6ef98af">
  <xsd:schema xmlns:xsd="http://www.w3.org/2001/XMLSchema" xmlns:xs="http://www.w3.org/2001/XMLSchema" xmlns:p="http://schemas.microsoft.com/office/2006/metadata/properties" xmlns:ns3="0f91f9a0-d7b8-4d47-8b7b-609640c33cee" targetNamespace="http://schemas.microsoft.com/office/2006/metadata/properties" ma:root="true" ma:fieldsID="9350e35654bbf4bc3b34bd64fe33bb27" ns3:_="">
    <xsd:import namespace="0f91f9a0-d7b8-4d47-8b7b-609640c33ce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1f9a0-d7b8-4d47-8b7b-609640c33c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4C9EB4-EB0C-4C2D-8C54-545B83E74FC4}">
  <ds:schemaRefs>
    <ds:schemaRef ds:uri="http://purl.org/dc/dcmitype/"/>
    <ds:schemaRef ds:uri="http://schemas.microsoft.com/office/2006/documentManagement/types"/>
    <ds:schemaRef ds:uri="http://purl.org/dc/elements/1.1/"/>
    <ds:schemaRef ds:uri="http://www.w3.org/XML/1998/namespace"/>
    <ds:schemaRef ds:uri="http://purl.org/dc/terms/"/>
    <ds:schemaRef ds:uri="http://schemas.openxmlformats.org/package/2006/metadata/core-properties"/>
    <ds:schemaRef ds:uri="http://schemas.microsoft.com/office/infopath/2007/PartnerControls"/>
    <ds:schemaRef ds:uri="0f91f9a0-d7b8-4d47-8b7b-609640c33cee"/>
    <ds:schemaRef ds:uri="http://schemas.microsoft.com/office/2006/metadata/properties"/>
  </ds:schemaRefs>
</ds:datastoreItem>
</file>

<file path=customXml/itemProps2.xml><?xml version="1.0" encoding="utf-8"?>
<ds:datastoreItem xmlns:ds="http://schemas.openxmlformats.org/officeDocument/2006/customXml" ds:itemID="{06EEDAC8-5042-4340-92F6-43FAC22C2434}">
  <ds:schemaRefs>
    <ds:schemaRef ds:uri="http://schemas.microsoft.com/sharepoint/v3/contenttype/forms"/>
  </ds:schemaRefs>
</ds:datastoreItem>
</file>

<file path=customXml/itemProps3.xml><?xml version="1.0" encoding="utf-8"?>
<ds:datastoreItem xmlns:ds="http://schemas.openxmlformats.org/officeDocument/2006/customXml" ds:itemID="{E90FF889-59F4-479B-B871-CB4BB66957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91f9a0-d7b8-4d47-8b7b-609640c33c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281</TotalTime>
  <Words>405</Words>
  <Application>Microsoft Office PowerPoint</Application>
  <PresentationFormat>Custom</PresentationFormat>
  <Paragraphs>51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Anton</vt:lpstr>
      <vt:lpstr>Raleway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HackStreetBoysfinal.pptx</dc:title>
  <dc:creator>M.V Mourya</dc:creator>
  <cp:lastModifiedBy>yashwanth reddy</cp:lastModifiedBy>
  <cp:revision>12</cp:revision>
  <dcterms:created xsi:type="dcterms:W3CDTF">2006-08-16T00:00:00Z</dcterms:created>
  <dcterms:modified xsi:type="dcterms:W3CDTF">2025-07-10T13:15:43Z</dcterms:modified>
  <dc:identifier>DAGhoDOEPD4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0x0101007E8C691193637648AA48B4E70484035C</vt:lpwstr>
  </property>
</Properties>
</file>